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41" r:id="rId2"/>
    <p:sldId id="305" r:id="rId3"/>
    <p:sldId id="306" r:id="rId4"/>
    <p:sldId id="307" r:id="rId5"/>
    <p:sldId id="267" r:id="rId6"/>
    <p:sldId id="268" r:id="rId7"/>
    <p:sldId id="317" r:id="rId8"/>
    <p:sldId id="309" r:id="rId9"/>
    <p:sldId id="335" r:id="rId10"/>
    <p:sldId id="336" r:id="rId11"/>
    <p:sldId id="319" r:id="rId12"/>
    <p:sldId id="323" r:id="rId13"/>
    <p:sldId id="277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33" r:id="rId23"/>
    <p:sldId id="278" r:id="rId24"/>
    <p:sldId id="288" r:id="rId25"/>
    <p:sldId id="290" r:id="rId26"/>
    <p:sldId id="286" r:id="rId27"/>
    <p:sldId id="264" r:id="rId28"/>
    <p:sldId id="298" r:id="rId29"/>
    <p:sldId id="303" r:id="rId30"/>
    <p:sldId id="265" r:id="rId31"/>
  </p:sldIdLst>
  <p:sldSz cx="9144000" cy="5143500" type="screen16x9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201"/>
    <a:srgbClr val="FF7401"/>
    <a:srgbClr val="FFC000"/>
    <a:srgbClr val="FFFFFF"/>
    <a:srgbClr val="D47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1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A635C-F71A-4FE4-9B15-0E5C6F7E5F01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38F8-2D6C-42C6-A3CA-C5900F5CCB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78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11066-3B69-481F-89F1-3AE9BBDCED8A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CF86A-5549-40E8-950B-698C4F6EF0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2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07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459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62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0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20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0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74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700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990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73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648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87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9961C-96FC-437D-8B8B-79CBBB84F82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66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1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14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14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00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060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338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4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497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8DFA-40F1-47D4-8280-704113F67E4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7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11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4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98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54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7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CF86A-5549-40E8-950B-698C4F6EF0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85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0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5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94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84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5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9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3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4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23422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25028"/>
            <a:ext cx="8229600" cy="349548"/>
          </a:xfrm>
        </p:spPr>
        <p:txBody>
          <a:bodyPr>
            <a:noAutofit/>
          </a:bodyPr>
          <a:lstStyle>
            <a:lvl1pPr algn="l">
              <a:defRPr sz="2000" b="1">
                <a:gradFill>
                  <a:gsLst>
                    <a:gs pos="0">
                      <a:srgbClr val="FF6201"/>
                    </a:gs>
                    <a:gs pos="85000">
                      <a:srgbClr val="FFF9E5"/>
                    </a:gs>
                    <a:gs pos="21000">
                      <a:srgbClr val="FFC000"/>
                    </a:gs>
                    <a:gs pos="97000">
                      <a:srgbClr val="FFC000"/>
                    </a:gs>
                    <a:gs pos="100000">
                      <a:srgbClr val="FF5C01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1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金色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426096" y="1347614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0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4800" b="1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启程</a:t>
            </a:r>
            <a:r>
              <a:rPr lang="en-US" altLang="zh-CN" sz="4800" b="1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</a:p>
          <a:p>
            <a:pPr algn="ctr"/>
            <a:r>
              <a:rPr lang="zh-CN" altLang="en-US" sz="2400" b="0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为了梦想我们从未停下脚步</a:t>
            </a:r>
            <a:endParaRPr lang="zh-CN" altLang="en-US" sz="2400" b="0" dirty="0">
              <a:ln w="12700">
                <a:solidFill>
                  <a:srgbClr val="FFFFCC"/>
                </a:solidFill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448272" y="2293100"/>
            <a:ext cx="673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回首</a:t>
            </a:r>
            <a:r>
              <a:rPr lang="en-US" altLang="zh-CN" sz="4800" b="1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</a:p>
          <a:p>
            <a:pPr algn="ctr"/>
            <a:r>
              <a:rPr lang="zh-CN" altLang="en-US" sz="2400" b="0" dirty="0" smtClean="0">
                <a:ln w="12700">
                  <a:solidFill>
                    <a:srgbClr val="FFFFCC"/>
                  </a:solidFill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我们收获喜悦和汗水的果实</a:t>
            </a:r>
            <a:endParaRPr lang="zh-CN" altLang="en-US" sz="2400" b="0" dirty="0">
              <a:ln w="12700">
                <a:solidFill>
                  <a:srgbClr val="FFFFCC"/>
                </a:solidFill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47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28107 0.00116 " pathEditMode="relative" rAng="0" ptsTypes="AA">
                                      <p:cBhvr>
                                        <p:cTn id="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88889E-6 -2.22222E-6 L 0.2993 -0.00116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 descr="PPECLOGO-eff-0-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69" y="1282871"/>
            <a:ext cx="835025" cy="6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PECLOGO-eff-0-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94" y="1265217"/>
            <a:ext cx="773112" cy="7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PECLOGO-eff-0-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1" y="121196"/>
            <a:ext cx="2373313" cy="188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PPECLOGO-eff-0-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81" y="1905312"/>
            <a:ext cx="412750" cy="3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PECLOGO-eff-0-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44" y="1374297"/>
            <a:ext cx="315912" cy="3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PPECLOGO-eff-0-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19" y="1986540"/>
            <a:ext cx="155575" cy="11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PECLOGO-eff-0-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56" y="1030267"/>
            <a:ext cx="773113" cy="7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PPECLOGO-eff-5-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19" y="1210196"/>
            <a:ext cx="1449016" cy="12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PPECLOGO-eff-5-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85" y="1030267"/>
            <a:ext cx="2268537" cy="22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PPECLOGO-eff-5-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95" y="651191"/>
            <a:ext cx="1401762" cy="13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31" y="1813645"/>
            <a:ext cx="411163" cy="3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94" y="1019895"/>
            <a:ext cx="411162" cy="3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44" y="1123799"/>
            <a:ext cx="1336675" cy="11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19" y="1420734"/>
            <a:ext cx="344488" cy="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PPECLOGO-eff2-1-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56" y="1542788"/>
            <a:ext cx="554038" cy="7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94" y="1377472"/>
            <a:ext cx="284162" cy="2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56" y="1726210"/>
            <a:ext cx="222250" cy="1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81" y="1345207"/>
            <a:ext cx="1011511" cy="8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42" y="987574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07609"/>
            <a:ext cx="1011511" cy="8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05" y="945940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29" y="1275028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3" y="1471539"/>
            <a:ext cx="736947" cy="6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PPECLOGO-eff2-1-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0" y="1905970"/>
            <a:ext cx="852191" cy="7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1" y="913114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12" y="749007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74" y="482506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7" y="2248050"/>
            <a:ext cx="1305733" cy="10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00" y="2033876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26" y="1604664"/>
            <a:ext cx="1217602" cy="102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00" y="1777278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01" y="2520256"/>
            <a:ext cx="1034377" cy="8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1" y="2232059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16" y="3344113"/>
            <a:ext cx="1244964" cy="10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PPECLOGO-eff2-1-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61" y="2379588"/>
            <a:ext cx="860362" cy="7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1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4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61719 2.59259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D7D2A-6E19-491A-A663-F4817DF3D9B7}" type="datetimeFigureOut">
              <a:rPr lang="zh-CN" altLang="en-US" smtClean="0"/>
              <a:t>2017/8/3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7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4" r:id="rId7"/>
    <p:sldLayoutId id="2147483660" r:id="rId8"/>
    <p:sldLayoutId id="2147483655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5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12" Type="http://schemas.openxmlformats.org/officeDocument/2006/relationships/image" Target="../media/image64.png"/><Relationship Id="rId2" Type="http://schemas.openxmlformats.org/officeDocument/2006/relationships/video" Target="../media/media1.wmv"/><Relationship Id="rId16" Type="http://schemas.openxmlformats.org/officeDocument/2006/relationships/image" Target="../media/image68.png"/><Relationship Id="rId1" Type="http://schemas.microsoft.com/office/2007/relationships/media" Target="../media/media1.wmv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media9.mp3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95486"/>
            <a:ext cx="9144000" cy="2921203"/>
          </a:xfrm>
          <a:prstGeom prst="rect">
            <a:avLst/>
          </a:prstGeom>
        </p:spPr>
      </p:pic>
      <p:pic>
        <p:nvPicPr>
          <p:cNvPr id="39" name="晚会主持人开场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2384" y="2266950"/>
            <a:ext cx="609600" cy="6096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1117"/>
            <a:ext cx="9144000" cy="2022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03848" cy="20438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0"/>
            <a:ext cx="3203848" cy="2043851"/>
          </a:xfrm>
          <a:prstGeom prst="rect">
            <a:avLst/>
          </a:prstGeom>
        </p:spPr>
      </p:pic>
      <p:sp>
        <p:nvSpPr>
          <p:cNvPr id="90" name="Text Box 32"/>
          <p:cNvSpPr txBox="1">
            <a:spLocks noChangeArrowheads="1"/>
          </p:cNvSpPr>
          <p:nvPr/>
        </p:nvSpPr>
        <p:spPr bwMode="auto">
          <a:xfrm>
            <a:off x="2008708" y="3261154"/>
            <a:ext cx="52629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康俪金黑W8" pitchFamily="49" charset="-122"/>
                <a:ea typeface="华康俪金黑W8" pitchFamily="49" charset="-122"/>
              </a:rPr>
              <a:t>2017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康俪金黑W8" pitchFamily="49" charset="-122"/>
                <a:ea typeface="华康俪金黑W8" pitchFamily="49" charset="-122"/>
              </a:rPr>
              <a:t>开门红年会颁奖</a:t>
            </a:r>
            <a:endParaRPr lang="zh-CN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康俪金黑W8" pitchFamily="49" charset="-122"/>
              <a:ea typeface="华康俪金黑W8" pitchFamily="49" charset="-122"/>
            </a:endParaRPr>
          </a:p>
        </p:txBody>
      </p:sp>
      <p:sp>
        <p:nvSpPr>
          <p:cNvPr id="91" name="Text Box 32"/>
          <p:cNvSpPr txBox="1">
            <a:spLocks noChangeArrowheads="1"/>
          </p:cNvSpPr>
          <p:nvPr/>
        </p:nvSpPr>
        <p:spPr bwMode="auto">
          <a:xfrm>
            <a:off x="2708915" y="3055279"/>
            <a:ext cx="3751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 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年终员工</a:t>
            </a: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颁奖典礼</a:t>
            </a:r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答谢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会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年终总结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新年计划 </a:t>
            </a:r>
            <a:r>
              <a: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2663127" y="4009410"/>
            <a:ext cx="39757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2016 year-end summary work summarizes the boutique PPT</a:t>
            </a:r>
          </a:p>
          <a:p>
            <a:pPr algn="ctr"/>
            <a:r>
              <a:rPr lang="en-US" altLang="zh-CN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summary text input or copy here2016 year-end summary work summarizes the boutique PPT</a:t>
            </a:r>
          </a:p>
          <a:p>
            <a:pPr algn="ctr"/>
            <a:r>
              <a:rPr lang="en-US" altLang="zh-CN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summary text input or copy here</a:t>
            </a:r>
          </a:p>
        </p:txBody>
      </p:sp>
      <p:pic>
        <p:nvPicPr>
          <p:cNvPr id="45" name="Picture 2" descr="C:\Users\Administrator\Desktop\1.pn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 rot="8081062">
            <a:off x="-764856" y="3608455"/>
            <a:ext cx="189848" cy="138318"/>
          </a:xfrm>
          <a:prstGeom prst="rect">
            <a:avLst/>
          </a:prstGeom>
          <a:noFill/>
        </p:spPr>
      </p:pic>
      <p:pic>
        <p:nvPicPr>
          <p:cNvPr id="46" name="Picture 2" descr="C:\Users\Administrator\Desktop\1.png"/>
          <p:cNvPicPr>
            <a:picLocks noChangeAspect="1" noChangeArrowheads="1"/>
          </p:cNvPicPr>
          <p:nvPr/>
        </p:nvPicPr>
        <p:blipFill>
          <a:blip r:embed="rId12" cstate="print">
            <a:lum contrast="40000"/>
          </a:blip>
          <a:srcRect/>
          <a:stretch>
            <a:fillRect/>
          </a:stretch>
        </p:blipFill>
        <p:spPr bwMode="auto">
          <a:xfrm rot="8081062">
            <a:off x="-758994" y="3994814"/>
            <a:ext cx="242820" cy="176912"/>
          </a:xfrm>
          <a:prstGeom prst="rect">
            <a:avLst/>
          </a:prstGeom>
          <a:noFill/>
        </p:spPr>
      </p:pic>
      <p:pic>
        <p:nvPicPr>
          <p:cNvPr id="47" name="Picture 2" descr="C:\Users\Administrator\Desktop\1.pn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 rot="8081062">
            <a:off x="-600123" y="3747322"/>
            <a:ext cx="189848" cy="138318"/>
          </a:xfrm>
          <a:prstGeom prst="rect">
            <a:avLst/>
          </a:prstGeom>
          <a:noFill/>
        </p:spPr>
      </p:pic>
      <p:pic>
        <p:nvPicPr>
          <p:cNvPr id="48" name="Picture 2" descr="C:\Users\Administrator\Desktop\1.pn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 rot="12003966">
            <a:off x="-602122" y="4178111"/>
            <a:ext cx="159759" cy="116396"/>
          </a:xfrm>
          <a:prstGeom prst="rect">
            <a:avLst/>
          </a:prstGeom>
          <a:noFill/>
        </p:spPr>
      </p:pic>
      <p:pic>
        <p:nvPicPr>
          <p:cNvPr id="49" name="Picture 2" descr="C:\Users\Administrator\Desktop\1.pn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 rot="8081062">
            <a:off x="-612456" y="3760855"/>
            <a:ext cx="189848" cy="138318"/>
          </a:xfrm>
          <a:prstGeom prst="rect">
            <a:avLst/>
          </a:prstGeom>
          <a:noFill/>
        </p:spPr>
      </p:pic>
      <p:pic>
        <p:nvPicPr>
          <p:cNvPr id="51" name="Picture 2" descr="C:\Users\Administrator\Desktop\1.png"/>
          <p:cNvPicPr>
            <a:picLocks noChangeAspect="1" noChangeArrowheads="1"/>
          </p:cNvPicPr>
          <p:nvPr/>
        </p:nvPicPr>
        <p:blipFill>
          <a:blip r:embed="rId12" cstate="print">
            <a:lum contrast="40000"/>
          </a:blip>
          <a:srcRect/>
          <a:stretch>
            <a:fillRect/>
          </a:stretch>
        </p:blipFill>
        <p:spPr bwMode="auto">
          <a:xfrm rot="8081062">
            <a:off x="-606594" y="4147214"/>
            <a:ext cx="242820" cy="176912"/>
          </a:xfrm>
          <a:prstGeom prst="rect">
            <a:avLst/>
          </a:prstGeom>
          <a:noFill/>
        </p:spPr>
      </p:pic>
      <p:pic>
        <p:nvPicPr>
          <p:cNvPr id="52" name="Picture 2" descr="C:\Users\Administrator\Desktop\1.pn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 rot="8081062">
            <a:off x="-447723" y="3899722"/>
            <a:ext cx="189848" cy="138318"/>
          </a:xfrm>
          <a:prstGeom prst="rect">
            <a:avLst/>
          </a:prstGeom>
          <a:noFill/>
        </p:spPr>
      </p:pic>
      <p:pic>
        <p:nvPicPr>
          <p:cNvPr id="53" name="Picture 2" descr="C:\Users\Administrator\Desktop\1.png"/>
          <p:cNvPicPr>
            <a:picLocks noChangeAspect="1" noChangeArrowheads="1"/>
          </p:cNvPicPr>
          <p:nvPr/>
        </p:nvPicPr>
        <p:blipFill>
          <a:blip r:embed="rId13" cstate="print">
            <a:lum contrast="40000"/>
          </a:blip>
          <a:srcRect/>
          <a:stretch>
            <a:fillRect/>
          </a:stretch>
        </p:blipFill>
        <p:spPr bwMode="auto">
          <a:xfrm rot="12003966">
            <a:off x="-449722" y="4330511"/>
            <a:ext cx="159759" cy="116396"/>
          </a:xfrm>
          <a:prstGeom prst="rect">
            <a:avLst/>
          </a:prstGeom>
          <a:noFill/>
        </p:spPr>
      </p:pic>
      <p:pic>
        <p:nvPicPr>
          <p:cNvPr id="54" name="Picture 2" descr="C:\Users\Administrator\Desktop\1.pn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 rot="2724449">
            <a:off x="-1187395" y="4541457"/>
            <a:ext cx="245217" cy="178658"/>
          </a:xfrm>
          <a:prstGeom prst="rect">
            <a:avLst/>
          </a:prstGeom>
          <a:noFill/>
        </p:spPr>
      </p:pic>
      <p:pic>
        <p:nvPicPr>
          <p:cNvPr id="55" name="Picture 2" descr="C:\Users\Administrator\Desktop\1.png"/>
          <p:cNvPicPr>
            <a:picLocks noChangeAspect="1" noChangeArrowheads="1"/>
          </p:cNvPicPr>
          <p:nvPr/>
        </p:nvPicPr>
        <p:blipFill>
          <a:blip r:embed="rId15" cstate="print">
            <a:lum contrast="40000"/>
          </a:blip>
          <a:srcRect/>
          <a:stretch>
            <a:fillRect/>
          </a:stretch>
        </p:blipFill>
        <p:spPr bwMode="auto">
          <a:xfrm rot="8081062">
            <a:off x="-1396759" y="3922140"/>
            <a:ext cx="289618" cy="211008"/>
          </a:xfrm>
          <a:prstGeom prst="rect">
            <a:avLst/>
          </a:prstGeom>
          <a:noFill/>
        </p:spPr>
      </p:pic>
      <p:pic>
        <p:nvPicPr>
          <p:cNvPr id="56" name="Picture 2" descr="C:\Users\Administrator\Desktop\1.png"/>
          <p:cNvPicPr>
            <a:picLocks noChangeAspect="1" noChangeArrowheads="1"/>
          </p:cNvPicPr>
          <p:nvPr/>
        </p:nvPicPr>
        <p:blipFill>
          <a:blip r:embed="rId16" cstate="print">
            <a:lum contrast="40000"/>
          </a:blip>
          <a:srcRect/>
          <a:stretch>
            <a:fillRect/>
          </a:stretch>
        </p:blipFill>
        <p:spPr bwMode="auto">
          <a:xfrm rot="2724449">
            <a:off x="-503920" y="4553115"/>
            <a:ext cx="241090" cy="175651"/>
          </a:xfrm>
          <a:prstGeom prst="rect">
            <a:avLst/>
          </a:prstGeom>
          <a:noFill/>
        </p:spPr>
      </p:pic>
      <p:pic>
        <p:nvPicPr>
          <p:cNvPr id="57" name="Picture 2" descr="C:\Users\Administrator\Desktop\1.pn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 rot="2724449">
            <a:off x="-1022662" y="4680324"/>
            <a:ext cx="245217" cy="178658"/>
          </a:xfrm>
          <a:prstGeom prst="rect">
            <a:avLst/>
          </a:prstGeom>
          <a:noFill/>
        </p:spPr>
      </p:pic>
      <p:pic>
        <p:nvPicPr>
          <p:cNvPr id="58" name="Picture 2" descr="C:\Users\Administrator\Desktop\1.png"/>
          <p:cNvPicPr>
            <a:picLocks noChangeAspect="1" noChangeArrowheads="1"/>
          </p:cNvPicPr>
          <p:nvPr/>
        </p:nvPicPr>
        <p:blipFill>
          <a:blip r:embed="rId17" cstate="print">
            <a:lum contrast="40000"/>
          </a:blip>
          <a:srcRect/>
          <a:stretch>
            <a:fillRect/>
          </a:stretch>
        </p:blipFill>
        <p:spPr bwMode="auto">
          <a:xfrm rot="973753">
            <a:off x="-1237612" y="4100186"/>
            <a:ext cx="221400" cy="161306"/>
          </a:xfrm>
          <a:prstGeom prst="rect">
            <a:avLst/>
          </a:prstGeom>
          <a:noFill/>
        </p:spPr>
      </p:pic>
      <p:pic>
        <p:nvPicPr>
          <p:cNvPr id="59" name="Picture 2" descr="C:\Users\Administrator\Desktop\1.png"/>
          <p:cNvPicPr>
            <a:picLocks noChangeAspect="1" noChangeArrowheads="1"/>
          </p:cNvPicPr>
          <p:nvPr/>
        </p:nvPicPr>
        <p:blipFill>
          <a:blip r:embed="rId18" cstate="print">
            <a:lum contrast="40000"/>
          </a:blip>
          <a:srcRect/>
          <a:stretch>
            <a:fillRect/>
          </a:stretch>
        </p:blipFill>
        <p:spPr bwMode="auto">
          <a:xfrm rot="2724449">
            <a:off x="-351804" y="4722137"/>
            <a:ext cx="126856" cy="92423"/>
          </a:xfrm>
          <a:prstGeom prst="rect">
            <a:avLst/>
          </a:prstGeom>
          <a:noFill/>
        </p:spPr>
      </p:pic>
      <p:pic>
        <p:nvPicPr>
          <p:cNvPr id="60" name="Picture 2" descr="C:\Users\Administrator\Desktop\1.pn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 rot="2724449">
            <a:off x="-1034994" y="4693857"/>
            <a:ext cx="245217" cy="178658"/>
          </a:xfrm>
          <a:prstGeom prst="rect">
            <a:avLst/>
          </a:prstGeom>
          <a:noFill/>
        </p:spPr>
      </p:pic>
      <p:pic>
        <p:nvPicPr>
          <p:cNvPr id="61" name="Picture 2" descr="C:\Users\Administrator\Desktop\1.png"/>
          <p:cNvPicPr>
            <a:picLocks noChangeAspect="1" noChangeArrowheads="1"/>
          </p:cNvPicPr>
          <p:nvPr/>
        </p:nvPicPr>
        <p:blipFill>
          <a:blip r:embed="rId15" cstate="print">
            <a:lum contrast="40000"/>
          </a:blip>
          <a:srcRect/>
          <a:stretch>
            <a:fillRect/>
          </a:stretch>
        </p:blipFill>
        <p:spPr bwMode="auto">
          <a:xfrm rot="8081062">
            <a:off x="-1244359" y="4074540"/>
            <a:ext cx="289618" cy="211008"/>
          </a:xfrm>
          <a:prstGeom prst="rect">
            <a:avLst/>
          </a:prstGeom>
          <a:noFill/>
        </p:spPr>
      </p:pic>
      <p:pic>
        <p:nvPicPr>
          <p:cNvPr id="62" name="Picture 2" descr="C:\Users\Administrator\Desktop\1.png"/>
          <p:cNvPicPr>
            <a:picLocks noChangeAspect="1" noChangeArrowheads="1"/>
          </p:cNvPicPr>
          <p:nvPr/>
        </p:nvPicPr>
        <p:blipFill>
          <a:blip r:embed="rId16" cstate="print">
            <a:lum contrast="40000"/>
          </a:blip>
          <a:srcRect/>
          <a:stretch>
            <a:fillRect/>
          </a:stretch>
        </p:blipFill>
        <p:spPr bwMode="auto">
          <a:xfrm rot="2724449">
            <a:off x="-351520" y="4705515"/>
            <a:ext cx="241090" cy="175651"/>
          </a:xfrm>
          <a:prstGeom prst="rect">
            <a:avLst/>
          </a:prstGeom>
          <a:noFill/>
        </p:spPr>
      </p:pic>
      <p:pic>
        <p:nvPicPr>
          <p:cNvPr id="63" name="Picture 2" descr="C:\Users\Administrator\Desktop\1.png"/>
          <p:cNvPicPr>
            <a:picLocks noChangeAspect="1" noChangeArrowheads="1"/>
          </p:cNvPicPr>
          <p:nvPr/>
        </p:nvPicPr>
        <p:blipFill>
          <a:blip r:embed="rId14" cstate="print">
            <a:lum contrast="40000"/>
          </a:blip>
          <a:srcRect/>
          <a:stretch>
            <a:fillRect/>
          </a:stretch>
        </p:blipFill>
        <p:spPr bwMode="auto">
          <a:xfrm rot="2724449">
            <a:off x="-870262" y="4832724"/>
            <a:ext cx="245217" cy="178658"/>
          </a:xfrm>
          <a:prstGeom prst="rect">
            <a:avLst/>
          </a:prstGeom>
          <a:noFill/>
        </p:spPr>
      </p:pic>
      <p:pic>
        <p:nvPicPr>
          <p:cNvPr id="64" name="Picture 2" descr="C:\Users\Administrator\Desktop\1.png"/>
          <p:cNvPicPr>
            <a:picLocks noChangeAspect="1" noChangeArrowheads="1"/>
          </p:cNvPicPr>
          <p:nvPr/>
        </p:nvPicPr>
        <p:blipFill>
          <a:blip r:embed="rId17" cstate="print">
            <a:lum contrast="40000"/>
          </a:blip>
          <a:srcRect/>
          <a:stretch>
            <a:fillRect/>
          </a:stretch>
        </p:blipFill>
        <p:spPr bwMode="auto">
          <a:xfrm rot="973753">
            <a:off x="-1085212" y="4252586"/>
            <a:ext cx="221400" cy="161306"/>
          </a:xfrm>
          <a:prstGeom prst="rect">
            <a:avLst/>
          </a:prstGeom>
          <a:noFill/>
        </p:spPr>
      </p:pic>
      <p:pic>
        <p:nvPicPr>
          <p:cNvPr id="65" name="Picture 2" descr="C:\Users\Administrator\Desktop\1.png"/>
          <p:cNvPicPr>
            <a:picLocks noChangeAspect="1" noChangeArrowheads="1"/>
          </p:cNvPicPr>
          <p:nvPr/>
        </p:nvPicPr>
        <p:blipFill>
          <a:blip r:embed="rId18" cstate="print">
            <a:lum contrast="40000"/>
          </a:blip>
          <a:srcRect/>
          <a:stretch>
            <a:fillRect/>
          </a:stretch>
        </p:blipFill>
        <p:spPr bwMode="auto">
          <a:xfrm rot="2724449">
            <a:off x="-199404" y="4874537"/>
            <a:ext cx="126856" cy="92423"/>
          </a:xfrm>
          <a:prstGeom prst="rect">
            <a:avLst/>
          </a:prstGeom>
          <a:noFill/>
        </p:spPr>
      </p:pic>
      <p:grpSp>
        <p:nvGrpSpPr>
          <p:cNvPr id="32" name="Group 550"/>
          <p:cNvGrpSpPr>
            <a:grpSpLocks/>
          </p:cNvGrpSpPr>
          <p:nvPr/>
        </p:nvGrpSpPr>
        <p:grpSpPr bwMode="auto">
          <a:xfrm>
            <a:off x="3989851" y="689342"/>
            <a:ext cx="1332382" cy="1331434"/>
            <a:chOff x="295" y="3475"/>
            <a:chExt cx="1407" cy="1407"/>
          </a:xfrm>
        </p:grpSpPr>
        <p:sp>
          <p:nvSpPr>
            <p:cNvPr id="3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4" name="Group 552"/>
            <p:cNvGrpSpPr>
              <a:grpSpLocks/>
            </p:cNvGrpSpPr>
            <p:nvPr/>
          </p:nvGrpSpPr>
          <p:grpSpPr bwMode="auto">
            <a:xfrm>
              <a:off x="475" y="3657"/>
              <a:ext cx="1056" cy="1055"/>
              <a:chOff x="-6059" y="-2209"/>
              <a:chExt cx="2219" cy="2219"/>
            </a:xfrm>
          </p:grpSpPr>
          <p:sp>
            <p:nvSpPr>
              <p:cNvPr id="36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8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19" cy="2219"/>
                <a:chOff x="-4063" y="-880"/>
                <a:chExt cx="2219" cy="2219"/>
              </a:xfrm>
            </p:grpSpPr>
            <p:grpSp>
              <p:nvGrpSpPr>
                <p:cNvPr id="40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19" cy="2219"/>
                  <a:chOff x="-3927" y="-789"/>
                  <a:chExt cx="2219" cy="2219"/>
                </a:xfrm>
              </p:grpSpPr>
              <p:grpSp>
                <p:nvGrpSpPr>
                  <p:cNvPr id="78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86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93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4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7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8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89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79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80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4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85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1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82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83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41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7" y="-523"/>
                  <a:ext cx="1555" cy="1554"/>
                  <a:chOff x="-3927" y="-789"/>
                  <a:chExt cx="2219" cy="2219"/>
                </a:xfrm>
              </p:grpSpPr>
              <p:grpSp>
                <p:nvGrpSpPr>
                  <p:cNvPr id="42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72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7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73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4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75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66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0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71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7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8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69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75" y="-855277"/>
            <a:ext cx="4227934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2639 C 0.09132 -0.01166 0.1684 -0.01972 0.23437 -0.12694 C 0.30034 -0.23416 0.34271 -0.50305 0.39843 -0.6175 C 0.45399 -0.73194 0.53264 -0.77222 0.56788 -0.81305 " pathEditMode="relative" rAng="0" ptsTypes="aaaa">
                                      <p:cBhvr>
                                        <p:cTn id="2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-42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05556E-6 -0.00028 C 0.05885 -0.00056 0.11753 -0.00056 0.15399 -0.07195 C 0.19062 -0.14306 0.16198 -0.34833 0.21979 -0.42695 C 0.2776 -0.50583 0.41979 -0.46583 0.50121 -0.54278 C 0.58264 -0.62 0.66493 -0.81722 0.70798 -0.88945 " pathEditMode="relative" rAng="0" ptsTypes="aaaaa">
                                      <p:cBhvr>
                                        <p:cTn id="3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44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200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3.33333E-6 C 0.00573 -0.07333 0.01146 -0.14666 0.06146 -0.22333 C 0.11146 -0.29944 0.26112 -0.36083 0.3 -0.45805 C 0.33889 -0.55527 0.28351 -0.71639 0.29532 -0.8075 C 0.30712 -0.89861 0.35469 -0.96416 0.37032 -1.00527 " pathEditMode="relative" rAng="0" ptsTypes="aaaaa">
                                      <p:cBhvr>
                                        <p:cTn id="3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50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C 0.07309 -0.09722 0.14618 -0.19416 0.24063 -0.23333 C 0.33507 -0.2725 0.46389 -0.20555 0.56649 -0.235 C 0.6691 -0.26444 0.74861 -0.38361 0.8559 -0.40972 C 0.9632 -0.43583 1.13629 -0.39555 1.21007 -0.39194 " pathEditMode="relative" rAng="0" ptsTypes="aaaaa">
                                      <p:cBhvr>
                                        <p:cTn id="3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2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0 C 0.02605 -0.07028 0.05226 -0.14056 0.10417 -0.19333 C 0.15608 -0.24611 0.229 -0.31333 0.31146 -0.31667 C 0.39393 -0.32 0.51945 -0.19056 0.59931 -0.21389 C 0.67882 -0.23722 0.69289 -0.40917 0.78959 -0.45611 C 0.88629 -0.50306 1.09862 -0.48778 1.17987 -0.49611 " pathEditMode="relative" rAng="0" ptsTypes="aaaaaa">
                                      <p:cBhvr>
                                        <p:cTn id="36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25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200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08 0.02639 C 0.09132 -0.01166 0.1684 -0.01972 0.23437 -0.12694 C 0.30034 -0.23416 0.34271 -0.50305 0.39843 -0.6175 C 0.45399 -0.73194 0.53264 -0.77222 0.56788 -0.81305 " pathEditMode="relative" rAng="0" ptsTypes="aaaa">
                                      <p:cBhvr>
                                        <p:cTn id="38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-420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200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05556E-6 -0.00028 C 0.05885 -0.00056 0.11753 -0.00056 0.15399 -0.07195 C 0.19062 -0.14306 0.16198 -0.34833 0.21979 -0.42695 C 0.2776 -0.50583 0.41979 -0.46583 0.50121 -0.54278 C 0.58264 -0.62 0.66493 -0.81722 0.70798 -0.88945 " pathEditMode="relative" rAng="0" ptsTypes="aaaaa">
                                      <p:cBhvr>
                                        <p:cTn id="40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44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0573 -0.07333 0.01146 -0.14666 0.06146 -0.22333 C 0.11146 -0.29944 0.26112 -0.36083 0.3 -0.45805 C 0.33889 -0.55527 0.28351 -0.71639 0.29532 -0.8075 C 0.30712 -0.89861 0.35469 -0.96416 0.37032 -1.00527 " pathEditMode="relative" rAng="0" ptsTypes="aaaaa">
                                      <p:cBhvr>
                                        <p:cTn id="4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503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200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1.66667E-6 -4.44444E-6 C 0.07309 -0.09722 0.14618 -0.19416 0.24063 -0.23333 C 0.33507 -0.2725 0.46389 -0.20555 0.56649 -0.235 C 0.6691 -0.26444 0.74861 -0.38361 0.8559 -0.40972 C 0.9632 -0.43583 1.13629 -0.39555 1.21007 -0.39194 " pathEditMode="relative" rAng="0" ptsTypes="aaaaa">
                                      <p:cBhvr>
                                        <p:cTn id="44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200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0 C 0.02605 -0.07028 0.05226 -0.14056 0.10417 -0.19333 C 0.15608 -0.24611 0.229 -0.31333 0.31146 -0.31667 C 0.39393 -0.32 0.51945 -0.19056 0.59931 -0.21389 C 0.67882 -0.23722 0.69289 -0.40917 0.78959 -0.45611 C 0.88629 -0.50306 1.09862 -0.48778 1.17987 -0.49611 " pathEditMode="relative" rAng="0" ptsTypes="aaaaaa">
                                      <p:cBhvr>
                                        <p:cTn id="46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252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2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08 0.02639 C 0.09132 -0.01166 0.1684 -0.01972 0.23437 -0.12694 C 0.30034 -0.23416 0.34271 -0.50305 0.39843 -0.6175 C 0.45399 -0.73194 0.53264 -0.77222 0.56788 -0.81305 " pathEditMode="relative" rAng="0" ptsTypes="aaaa">
                                      <p:cBhvr>
                                        <p:cTn id="4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-420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200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05556E-6 -0.00028 C 0.05885 -0.00056 0.11753 -0.00056 0.15399 -0.07195 C 0.19062 -0.14306 0.16198 -0.34833 0.21979 -0.42695 C 0.2776 -0.50583 0.41979 -0.46583 0.50121 -0.54278 C 0.58264 -0.62 0.66493 -0.81722 0.70798 -0.88945 " pathEditMode="relative" rAng="0" ptsTypes="aaaaa">
                                      <p:cBhvr>
                                        <p:cTn id="50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44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200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6 -3.33333E-6 C 0.00573 -0.07333 0.01146 -0.14666 0.06146 -0.22333 C 0.11146 -0.29944 0.26112 -0.36083 0.3 -0.45805 C 0.33889 -0.55527 0.28351 -0.71639 0.29532 -0.8075 C 0.30712 -0.89861 0.35469 -0.96416 0.37032 -1.00527 " pathEditMode="relative" rAng="0" ptsTypes="aaaaa">
                                      <p:cBhvr>
                                        <p:cTn id="52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50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200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C 0.07309 -0.09722 0.14618 -0.19416 0.24063 -0.23333 C 0.33507 -0.2725 0.46389 -0.20555 0.56649 -0.235 C 0.6691 -0.26444 0.74861 -0.38361 0.8559 -0.40972 C 0.9632 -0.43583 1.13629 -0.39555 1.21007 -0.39194 " pathEditMode="relative" rAng="0" ptsTypes="aaaaa">
                                      <p:cBhvr>
                                        <p:cTn id="54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C 0.02605 -0.07028 0.05226 -0.14056 0.10417 -0.19333 C 0.15608 -0.24611 0.229 -0.31333 0.31146 -0.31667 C 0.39393 -0.32 0.51945 -0.19056 0.59931 -0.21389 C 0.67882 -0.23722 0.69289 -0.40917 0.78959 -0.45611 C 0.88629 -0.50306 1.09862 -0.48778 1.17987 -0.49611 " pathEditMode="relative" rAng="0" ptsTypes="aaaaaa">
                                      <p:cBhvr>
                                        <p:cTn id="5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252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200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208 0.02639 C 0.09132 -0.01166 0.1684 -0.01972 0.23437 -0.12694 C 0.30034 -0.23416 0.34271 -0.50305 0.39843 -0.6175 C 0.45399 -0.73194 0.53264 -0.77222 0.56788 -0.81305 " pathEditMode="relative" rAng="0" ptsTypes="aaaa">
                                      <p:cBhvr>
                                        <p:cTn id="5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-420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401 C 0.0559 0.0037 0.11458 0.0037 0.15104 -0.0676 C 0.18767 -0.13889 0.15903 -0.34414 0.21684 -0.42253 C 0.27465 -0.50155 0.41684 -0.46142 0.49826 -0.53858 C 0.57969 -0.61574 0.66198 -0.81297 0.70503 -0.88519 " pathEditMode="relative" rAng="0" ptsTypes="aaaaa">
                                      <p:cBhvr>
                                        <p:cTn id="6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445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200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16667E-6 -3.33333E-6 C 0.00573 -0.07333 0.01146 -0.14666 0.06146 -0.22333 C 0.11146 -0.29944 0.26112 -0.36083 0.3 -0.45805 C 0.33889 -0.55527 0.28351 -0.71639 0.29532 -0.8075 C 0.30712 -0.89861 0.35469 -0.96416 0.37032 -1.00527 " pathEditMode="relative" rAng="0" ptsTypes="aaaaa">
                                      <p:cBhvr>
                                        <p:cTn id="62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503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C 0.07309 -0.09722 0.14618 -0.19416 0.24063 -0.23333 C 0.33507 -0.2725 0.46389 -0.20555 0.56649 -0.235 C 0.6691 -0.26444 0.74861 -0.38361 0.8559 -0.40972 C 0.9632 -0.43583 1.13629 -0.39555 1.21007 -0.39194 " pathEditMode="relative" rAng="0" ptsTypes="aaaaa">
                                      <p:cBhvr>
                                        <p:cTn id="6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200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44444E-6 0 C 0.02605 -0.07028 0.05226 -0.14056 0.10417 -0.19333 C 0.15608 -0.24611 0.229 -0.31333 0.31146 -0.31667 C 0.39393 -0.32 0.51945 -0.19056 0.59931 -0.21389 C 0.67882 -0.23722 0.69289 -0.40917 0.78959 -0.45611 C 0.88629 -0.50306 1.09862 -0.48778 1.17987 -0.49611 " pathEditMode="relative" rAng="0" ptsTypes="aaaaaa">
                                      <p:cBhvr>
                                        <p:cTn id="6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252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2" presetClass="entr" presetSubtype="0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83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autoRev="1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90" grpId="0"/>
      <p:bldP spid="91" grpId="0"/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4454605" y="1181635"/>
            <a:ext cx="709448" cy="709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454605" y="2064198"/>
            <a:ext cx="709448" cy="709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454605" y="3083473"/>
            <a:ext cx="709448" cy="709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454605" y="4055902"/>
            <a:ext cx="709448" cy="7094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 bwMode="auto">
          <a:xfrm>
            <a:off x="5296397" y="1171929"/>
            <a:ext cx="0" cy="708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Box 68"/>
          <p:cNvSpPr txBox="1"/>
          <p:nvPr/>
        </p:nvSpPr>
        <p:spPr>
          <a:xfrm>
            <a:off x="4546664" y="1286110"/>
            <a:ext cx="639631" cy="50011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企业使命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04367" y="1152882"/>
            <a:ext cx="2603526" cy="80789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开扩、创新</a:t>
            </a:r>
            <a:r>
              <a:rPr lang="zh-CN" altLang="en-US" sz="16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1600" dirty="0" smtClean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服务</a:t>
            </a:r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、服务、再服务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80650" y="2206962"/>
            <a:ext cx="605646" cy="50011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企业宗旨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04367" y="2139967"/>
            <a:ext cx="2753230" cy="80789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诚信、实惠</a:t>
            </a:r>
            <a:r>
              <a:rPr lang="zh-CN" altLang="en-US" sz="16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1600" dirty="0" smtClean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原创</a:t>
            </a:r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、原创、再原创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86366" y="3184682"/>
            <a:ext cx="497536" cy="500119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企业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文化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404367" y="3247988"/>
            <a:ext cx="2753230" cy="395090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敬业、团结、开扩、求实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6366" y="4192813"/>
            <a:ext cx="497536" cy="500119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经营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理念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404367" y="4055902"/>
            <a:ext cx="2603526" cy="80789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以为经营钻石为理念、打造行业最具影响力的管理系统软件</a:t>
            </a:r>
          </a:p>
        </p:txBody>
      </p:sp>
      <p:cxnSp>
        <p:nvCxnSpPr>
          <p:cNvPr id="77" name="直接连接符 76"/>
          <p:cNvCxnSpPr/>
          <p:nvPr/>
        </p:nvCxnSpPr>
        <p:spPr bwMode="auto">
          <a:xfrm>
            <a:off x="5296397" y="2112745"/>
            <a:ext cx="0" cy="7530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直接连接符 77"/>
          <p:cNvCxnSpPr/>
          <p:nvPr/>
        </p:nvCxnSpPr>
        <p:spPr bwMode="auto">
          <a:xfrm>
            <a:off x="5296397" y="3058677"/>
            <a:ext cx="0" cy="7590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直接连接符 78"/>
          <p:cNvCxnSpPr/>
          <p:nvPr/>
        </p:nvCxnSpPr>
        <p:spPr bwMode="auto">
          <a:xfrm>
            <a:off x="5296397" y="4000762"/>
            <a:ext cx="0" cy="789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/>
          <p:nvPr/>
        </p:nvSpPr>
        <p:spPr>
          <a:xfrm>
            <a:off x="1547664" y="1181634"/>
            <a:ext cx="1677346" cy="377008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2000" b="1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合作创新开拓</a:t>
            </a:r>
            <a:endParaRPr lang="zh-CN" altLang="en-US" sz="2000" b="1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74574" y="1536358"/>
            <a:ext cx="1677346" cy="377008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2000" b="1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并肩共赢未来</a:t>
            </a:r>
            <a:endParaRPr lang="zh-CN" altLang="en-US" sz="2000" b="1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42171" y="2168862"/>
            <a:ext cx="5471387" cy="299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8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5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0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7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1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650"/>
                            </p:stCondLst>
                            <p:childTnLst>
                              <p:par>
                                <p:cTn id="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300"/>
                            </p:stCondLst>
                            <p:childTnLst>
                              <p:par>
                                <p:cTn id="9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单击此处添加标题内容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4644008" y="1081184"/>
            <a:ext cx="0" cy="35643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4220166" y="2283718"/>
            <a:ext cx="847684" cy="799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611561" y="1770357"/>
            <a:ext cx="3240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这里输入简单的文字概述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这里输入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简单文字概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述这里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输入简单的文字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概述这里入简单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的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概述这里输入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述简单的文字概述这里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输入简单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的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简单的文字概述这里输入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31640" y="139685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 smtClean="0">
                <a:solidFill>
                  <a:srgbClr val="C0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2014</a:t>
            </a:r>
            <a:r>
              <a:rPr lang="zh-CN" altLang="en-US" sz="2000" dirty="0" smtClean="0">
                <a:solidFill>
                  <a:srgbClr val="C0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工作情况</a:t>
            </a:r>
            <a:endParaRPr lang="zh-CN" altLang="en-US" sz="2000" dirty="0">
              <a:solidFill>
                <a:srgbClr val="C00000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64088" y="14052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860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2015</a:t>
            </a:r>
            <a:r>
              <a:rPr lang="zh-CN" altLang="en-US" sz="2000" dirty="0" smtClean="0">
                <a:solidFill>
                  <a:srgbClr val="FF860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年工作情况</a:t>
            </a:r>
            <a:endParaRPr lang="zh-CN" altLang="en-US" sz="2000" dirty="0">
              <a:solidFill>
                <a:srgbClr val="FF860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5350" y="1794064"/>
            <a:ext cx="3291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这里输入简单的文字概述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这里输入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简单字概述这里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简单简单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概述这里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输入简单的文字概述简单的文字概述这里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输入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简单的文字概述这里输入</a:t>
            </a:r>
          </a:p>
        </p:txBody>
      </p:sp>
      <p:sp>
        <p:nvSpPr>
          <p:cNvPr id="37" name="矩形 36"/>
          <p:cNvSpPr/>
          <p:nvPr/>
        </p:nvSpPr>
        <p:spPr>
          <a:xfrm>
            <a:off x="1943708" y="3443151"/>
            <a:ext cx="1692188" cy="2042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71601" y="3767187"/>
            <a:ext cx="2652199" cy="2042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475656" y="4146191"/>
            <a:ext cx="2160240" cy="2042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2152588" y="3443151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计划完成：</a:t>
            </a:r>
            <a:r>
              <a:rPr lang="en-US" altLang="zh-CN" sz="1100" dirty="0" smtClean="0">
                <a:solidFill>
                  <a:schemeClr val="bg1"/>
                </a:solidFill>
              </a:rPr>
              <a:t>80</a:t>
            </a:r>
            <a:r>
              <a:rPr lang="zh-CN" altLang="en-US" sz="1100" dirty="0" smtClean="0">
                <a:solidFill>
                  <a:schemeClr val="bg1"/>
                </a:solidFill>
              </a:rPr>
              <a:t>％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63688" y="3767187"/>
            <a:ext cx="1529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实际完成数目：</a:t>
            </a:r>
            <a:r>
              <a:rPr lang="en-US" altLang="zh-CN" sz="1100" dirty="0" smtClean="0">
                <a:solidFill>
                  <a:schemeClr val="bg1"/>
                </a:solidFill>
              </a:rPr>
              <a:t>200</a:t>
            </a:r>
            <a:r>
              <a:rPr lang="zh-CN" altLang="en-US" sz="1100" dirty="0" smtClean="0">
                <a:solidFill>
                  <a:schemeClr val="bg1"/>
                </a:solidFill>
              </a:rPr>
              <a:t>万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95736" y="4150903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回款数：</a:t>
            </a:r>
            <a:r>
              <a:rPr lang="en-US" altLang="zh-CN" sz="1100" dirty="0" smtClean="0">
                <a:solidFill>
                  <a:schemeClr val="bg1"/>
                </a:solidFill>
              </a:rPr>
              <a:t>180</a:t>
            </a:r>
            <a:r>
              <a:rPr lang="zh-CN" altLang="en-US" sz="1100" dirty="0" smtClean="0">
                <a:solidFill>
                  <a:schemeClr val="bg1"/>
                </a:solidFill>
              </a:rPr>
              <a:t>万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508104" y="3443151"/>
            <a:ext cx="1692188" cy="204261"/>
          </a:xfrm>
          <a:prstGeom prst="rect">
            <a:avLst/>
          </a:prstGeom>
          <a:solidFill>
            <a:srgbClr val="FF8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5520202" y="3767187"/>
            <a:ext cx="2652199" cy="204261"/>
          </a:xfrm>
          <a:prstGeom prst="rect">
            <a:avLst/>
          </a:prstGeom>
          <a:solidFill>
            <a:srgbClr val="FF8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5508104" y="4146191"/>
            <a:ext cx="2160240" cy="204261"/>
          </a:xfrm>
          <a:prstGeom prst="rect">
            <a:avLst/>
          </a:prstGeom>
          <a:solidFill>
            <a:srgbClr val="FF8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5716984" y="3443151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计划完成：</a:t>
            </a:r>
            <a:r>
              <a:rPr lang="en-US" altLang="zh-CN" sz="1100" dirty="0" smtClean="0">
                <a:solidFill>
                  <a:schemeClr val="bg1"/>
                </a:solidFill>
              </a:rPr>
              <a:t>95</a:t>
            </a:r>
            <a:r>
              <a:rPr lang="zh-CN" altLang="en-US" sz="1100" dirty="0" smtClean="0">
                <a:solidFill>
                  <a:schemeClr val="bg1"/>
                </a:solidFill>
              </a:rPr>
              <a:t>％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24128" y="3767187"/>
            <a:ext cx="1529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实际完成数目：</a:t>
            </a:r>
            <a:r>
              <a:rPr lang="en-US" altLang="zh-CN" sz="1100" dirty="0" smtClean="0">
                <a:solidFill>
                  <a:schemeClr val="bg1"/>
                </a:solidFill>
              </a:rPr>
              <a:t>500</a:t>
            </a:r>
            <a:r>
              <a:rPr lang="zh-CN" altLang="en-US" sz="1100" dirty="0" smtClean="0">
                <a:solidFill>
                  <a:schemeClr val="bg1"/>
                </a:solidFill>
              </a:rPr>
              <a:t>万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36200" y="4150903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</a:rPr>
              <a:t>回款数：</a:t>
            </a:r>
            <a:r>
              <a:rPr lang="en-US" altLang="zh-CN" sz="1100" dirty="0" smtClean="0">
                <a:solidFill>
                  <a:schemeClr val="bg1"/>
                </a:solidFill>
              </a:rPr>
              <a:t>480</a:t>
            </a:r>
            <a:r>
              <a:rPr lang="zh-CN" altLang="en-US" sz="1100" dirty="0" smtClean="0">
                <a:solidFill>
                  <a:schemeClr val="bg1"/>
                </a:solidFill>
              </a:rPr>
              <a:t>万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62328" y="2421660"/>
            <a:ext cx="56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VS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23725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3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单击此处添加标题内容</a:t>
            </a:r>
          </a:p>
        </p:txBody>
      </p:sp>
      <p:sp>
        <p:nvSpPr>
          <p:cNvPr id="35" name="直接连接符 34"/>
          <p:cNvSpPr>
            <a:spLocks noChangeShapeType="1"/>
          </p:cNvSpPr>
          <p:nvPr/>
        </p:nvSpPr>
        <p:spPr bwMode="auto">
          <a:xfrm>
            <a:off x="4540249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直接连接符 35"/>
          <p:cNvSpPr>
            <a:spLocks noChangeShapeType="1"/>
          </p:cNvSpPr>
          <p:nvPr/>
        </p:nvSpPr>
        <p:spPr bwMode="auto">
          <a:xfrm>
            <a:off x="4786311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直接连接符 36"/>
          <p:cNvSpPr>
            <a:spLocks noChangeShapeType="1"/>
          </p:cNvSpPr>
          <p:nvPr/>
        </p:nvSpPr>
        <p:spPr bwMode="auto">
          <a:xfrm>
            <a:off x="5276849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直接连接符 37"/>
          <p:cNvSpPr>
            <a:spLocks noChangeShapeType="1"/>
          </p:cNvSpPr>
          <p:nvPr/>
        </p:nvSpPr>
        <p:spPr bwMode="auto">
          <a:xfrm>
            <a:off x="5521324" y="1709738"/>
            <a:ext cx="1587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直接连接符 38"/>
          <p:cNvSpPr>
            <a:spLocks noChangeShapeType="1"/>
          </p:cNvSpPr>
          <p:nvPr/>
        </p:nvSpPr>
        <p:spPr bwMode="auto">
          <a:xfrm>
            <a:off x="5767386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直接连接符 39"/>
          <p:cNvSpPr>
            <a:spLocks noChangeShapeType="1"/>
          </p:cNvSpPr>
          <p:nvPr/>
        </p:nvSpPr>
        <p:spPr bwMode="auto">
          <a:xfrm>
            <a:off x="5030786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直接连接符 40"/>
          <p:cNvSpPr>
            <a:spLocks noChangeShapeType="1"/>
          </p:cNvSpPr>
          <p:nvPr/>
        </p:nvSpPr>
        <p:spPr bwMode="auto">
          <a:xfrm>
            <a:off x="6011861" y="1709738"/>
            <a:ext cx="1588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直接连接符 41"/>
          <p:cNvSpPr>
            <a:spLocks noChangeShapeType="1"/>
          </p:cNvSpPr>
          <p:nvPr/>
        </p:nvSpPr>
        <p:spPr bwMode="auto">
          <a:xfrm>
            <a:off x="6257924" y="1709738"/>
            <a:ext cx="1587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直接连接符 42"/>
          <p:cNvSpPr>
            <a:spLocks noChangeShapeType="1"/>
          </p:cNvSpPr>
          <p:nvPr/>
        </p:nvSpPr>
        <p:spPr bwMode="auto">
          <a:xfrm>
            <a:off x="6748461" y="1709738"/>
            <a:ext cx="1588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直接连接符 43"/>
          <p:cNvSpPr>
            <a:spLocks noChangeShapeType="1"/>
          </p:cNvSpPr>
          <p:nvPr/>
        </p:nvSpPr>
        <p:spPr bwMode="auto">
          <a:xfrm>
            <a:off x="6994524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直接连接符 44"/>
          <p:cNvSpPr>
            <a:spLocks noChangeShapeType="1"/>
          </p:cNvSpPr>
          <p:nvPr/>
        </p:nvSpPr>
        <p:spPr bwMode="auto">
          <a:xfrm>
            <a:off x="7240586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直接连接符 45"/>
          <p:cNvSpPr>
            <a:spLocks noChangeShapeType="1"/>
          </p:cNvSpPr>
          <p:nvPr/>
        </p:nvSpPr>
        <p:spPr bwMode="auto">
          <a:xfrm>
            <a:off x="6503986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直接连接符 46"/>
          <p:cNvSpPr>
            <a:spLocks noChangeShapeType="1"/>
          </p:cNvSpPr>
          <p:nvPr/>
        </p:nvSpPr>
        <p:spPr bwMode="auto">
          <a:xfrm>
            <a:off x="7731124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直接连接符 47"/>
          <p:cNvSpPr>
            <a:spLocks noChangeShapeType="1"/>
          </p:cNvSpPr>
          <p:nvPr/>
        </p:nvSpPr>
        <p:spPr bwMode="auto">
          <a:xfrm>
            <a:off x="7975599" y="1709738"/>
            <a:ext cx="1587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直接连接符 48"/>
          <p:cNvSpPr>
            <a:spLocks noChangeShapeType="1"/>
          </p:cNvSpPr>
          <p:nvPr/>
        </p:nvSpPr>
        <p:spPr bwMode="auto">
          <a:xfrm>
            <a:off x="8221661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直接连接符 49"/>
          <p:cNvSpPr>
            <a:spLocks noChangeShapeType="1"/>
          </p:cNvSpPr>
          <p:nvPr/>
        </p:nvSpPr>
        <p:spPr bwMode="auto">
          <a:xfrm>
            <a:off x="7485061" y="1709738"/>
            <a:ext cx="0" cy="2436813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6"/>
          <p:cNvSpPr>
            <a:spLocks noChangeArrowheads="1"/>
          </p:cNvSpPr>
          <p:nvPr/>
        </p:nvSpPr>
        <p:spPr bwMode="auto">
          <a:xfrm>
            <a:off x="944561" y="1687513"/>
            <a:ext cx="2185988" cy="1333500"/>
          </a:xfrm>
          <a:custGeom>
            <a:avLst/>
            <a:gdLst>
              <a:gd name="T0" fmla="*/ 1377 w 1377"/>
              <a:gd name="T1" fmla="*/ 181 h 840"/>
              <a:gd name="T2" fmla="*/ 1034 w 1377"/>
              <a:gd name="T3" fmla="*/ 90 h 840"/>
              <a:gd name="T4" fmla="*/ 691 w 1377"/>
              <a:gd name="T5" fmla="*/ 0 h 840"/>
              <a:gd name="T6" fmla="*/ 343 w 1377"/>
              <a:gd name="T7" fmla="*/ 90 h 840"/>
              <a:gd name="T8" fmla="*/ 0 w 1377"/>
              <a:gd name="T9" fmla="*/ 181 h 840"/>
              <a:gd name="T10" fmla="*/ 0 w 1377"/>
              <a:gd name="T11" fmla="*/ 181 h 840"/>
              <a:gd name="T12" fmla="*/ 0 w 1377"/>
              <a:gd name="T13" fmla="*/ 840 h 840"/>
              <a:gd name="T14" fmla="*/ 1377 w 1377"/>
              <a:gd name="T15" fmla="*/ 840 h 840"/>
              <a:gd name="T16" fmla="*/ 1377 w 1377"/>
              <a:gd name="T17" fmla="*/ 181 h 840"/>
              <a:gd name="T18" fmla="*/ 1377 w 1377"/>
              <a:gd name="T19" fmla="*/ 181 h 8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77"/>
              <a:gd name="T31" fmla="*/ 0 h 840"/>
              <a:gd name="T32" fmla="*/ 1377 w 1377"/>
              <a:gd name="T33" fmla="*/ 840 h 8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77" h="840">
                <a:moveTo>
                  <a:pt x="1377" y="181"/>
                </a:moveTo>
                <a:lnTo>
                  <a:pt x="1034" y="90"/>
                </a:lnTo>
                <a:lnTo>
                  <a:pt x="691" y="0"/>
                </a:lnTo>
                <a:lnTo>
                  <a:pt x="343" y="90"/>
                </a:lnTo>
                <a:lnTo>
                  <a:pt x="0" y="181"/>
                </a:lnTo>
                <a:lnTo>
                  <a:pt x="0" y="840"/>
                </a:lnTo>
                <a:lnTo>
                  <a:pt x="1377" y="840"/>
                </a:lnTo>
                <a:lnTo>
                  <a:pt x="1377" y="1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2" name="Freeform 7"/>
          <p:cNvSpPr>
            <a:spLocks noChangeArrowheads="1"/>
          </p:cNvSpPr>
          <p:nvPr/>
        </p:nvSpPr>
        <p:spPr bwMode="auto">
          <a:xfrm>
            <a:off x="944561" y="3192463"/>
            <a:ext cx="2185988" cy="823913"/>
          </a:xfrm>
          <a:custGeom>
            <a:avLst/>
            <a:gdLst>
              <a:gd name="T0" fmla="*/ 0 w 1377"/>
              <a:gd name="T1" fmla="*/ 0 h 519"/>
              <a:gd name="T2" fmla="*/ 0 w 1377"/>
              <a:gd name="T3" fmla="*/ 334 h 519"/>
              <a:gd name="T4" fmla="*/ 0 w 1377"/>
              <a:gd name="T5" fmla="*/ 334 h 519"/>
              <a:gd name="T6" fmla="*/ 343 w 1377"/>
              <a:gd name="T7" fmla="*/ 424 h 519"/>
              <a:gd name="T8" fmla="*/ 691 w 1377"/>
              <a:gd name="T9" fmla="*/ 519 h 519"/>
              <a:gd name="T10" fmla="*/ 1034 w 1377"/>
              <a:gd name="T11" fmla="*/ 424 h 519"/>
              <a:gd name="T12" fmla="*/ 1377 w 1377"/>
              <a:gd name="T13" fmla="*/ 334 h 519"/>
              <a:gd name="T14" fmla="*/ 1377 w 1377"/>
              <a:gd name="T15" fmla="*/ 334 h 519"/>
              <a:gd name="T16" fmla="*/ 1377 w 1377"/>
              <a:gd name="T17" fmla="*/ 0 h 519"/>
              <a:gd name="T18" fmla="*/ 0 w 1377"/>
              <a:gd name="T19" fmla="*/ 0 h 5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77"/>
              <a:gd name="T31" fmla="*/ 0 h 519"/>
              <a:gd name="T32" fmla="*/ 1377 w 1377"/>
              <a:gd name="T33" fmla="*/ 519 h 5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77" h="519">
                <a:moveTo>
                  <a:pt x="0" y="0"/>
                </a:moveTo>
                <a:lnTo>
                  <a:pt x="0" y="334"/>
                </a:lnTo>
                <a:lnTo>
                  <a:pt x="343" y="424"/>
                </a:lnTo>
                <a:lnTo>
                  <a:pt x="691" y="519"/>
                </a:lnTo>
                <a:lnTo>
                  <a:pt x="1034" y="424"/>
                </a:lnTo>
                <a:lnTo>
                  <a:pt x="1377" y="334"/>
                </a:lnTo>
                <a:lnTo>
                  <a:pt x="1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3" name="Rectangle 144"/>
          <p:cNvSpPr>
            <a:spLocks noChangeArrowheads="1"/>
          </p:cNvSpPr>
          <p:nvPr/>
        </p:nvSpPr>
        <p:spPr bwMode="auto">
          <a:xfrm>
            <a:off x="5853111" y="1343026"/>
            <a:ext cx="301625" cy="130175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4" name="Rectangle 145"/>
          <p:cNvSpPr>
            <a:spLocks noChangeArrowheads="1"/>
          </p:cNvSpPr>
          <p:nvPr/>
        </p:nvSpPr>
        <p:spPr bwMode="auto">
          <a:xfrm>
            <a:off x="7064374" y="1343026"/>
            <a:ext cx="295275" cy="1301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5" name="Rectangle 177"/>
          <p:cNvSpPr>
            <a:spLocks noChangeArrowheads="1"/>
          </p:cNvSpPr>
          <p:nvPr/>
        </p:nvSpPr>
        <p:spPr bwMode="auto">
          <a:xfrm>
            <a:off x="4291011" y="3078163"/>
            <a:ext cx="4014788" cy="49213"/>
          </a:xfrm>
          <a:prstGeom prst="rect">
            <a:avLst/>
          </a:pr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6" name="Freeform 191"/>
          <p:cNvSpPr>
            <a:spLocks noChangeArrowheads="1"/>
          </p:cNvSpPr>
          <p:nvPr/>
        </p:nvSpPr>
        <p:spPr bwMode="auto">
          <a:xfrm>
            <a:off x="4857749" y="1816101"/>
            <a:ext cx="3354387" cy="1282700"/>
          </a:xfrm>
          <a:custGeom>
            <a:avLst/>
            <a:gdLst>
              <a:gd name="T0" fmla="*/ 2032 w 2113"/>
              <a:gd name="T1" fmla="*/ 736 h 808"/>
              <a:gd name="T2" fmla="*/ 1982 w 2113"/>
              <a:gd name="T3" fmla="*/ 736 h 808"/>
              <a:gd name="T4" fmla="*/ 1923 w 2113"/>
              <a:gd name="T5" fmla="*/ 587 h 808"/>
              <a:gd name="T6" fmla="*/ 1878 w 2113"/>
              <a:gd name="T7" fmla="*/ 601 h 808"/>
              <a:gd name="T8" fmla="*/ 1819 w 2113"/>
              <a:gd name="T9" fmla="*/ 556 h 808"/>
              <a:gd name="T10" fmla="*/ 1774 w 2113"/>
              <a:gd name="T11" fmla="*/ 447 h 808"/>
              <a:gd name="T12" fmla="*/ 1720 w 2113"/>
              <a:gd name="T13" fmla="*/ 357 h 808"/>
              <a:gd name="T14" fmla="*/ 1679 w 2113"/>
              <a:gd name="T15" fmla="*/ 217 h 808"/>
              <a:gd name="T16" fmla="*/ 1652 w 2113"/>
              <a:gd name="T17" fmla="*/ 217 h 808"/>
              <a:gd name="T18" fmla="*/ 1625 w 2113"/>
              <a:gd name="T19" fmla="*/ 199 h 808"/>
              <a:gd name="T20" fmla="*/ 1517 w 2113"/>
              <a:gd name="T21" fmla="*/ 0 h 808"/>
              <a:gd name="T22" fmla="*/ 1449 w 2113"/>
              <a:gd name="T23" fmla="*/ 82 h 808"/>
              <a:gd name="T24" fmla="*/ 1363 w 2113"/>
              <a:gd name="T25" fmla="*/ 158 h 808"/>
              <a:gd name="T26" fmla="*/ 1278 w 2113"/>
              <a:gd name="T27" fmla="*/ 181 h 808"/>
              <a:gd name="T28" fmla="*/ 1219 w 2113"/>
              <a:gd name="T29" fmla="*/ 194 h 808"/>
              <a:gd name="T30" fmla="*/ 1147 w 2113"/>
              <a:gd name="T31" fmla="*/ 208 h 808"/>
              <a:gd name="T32" fmla="*/ 1101 w 2113"/>
              <a:gd name="T33" fmla="*/ 398 h 808"/>
              <a:gd name="T34" fmla="*/ 1043 w 2113"/>
              <a:gd name="T35" fmla="*/ 398 h 808"/>
              <a:gd name="T36" fmla="*/ 1002 w 2113"/>
              <a:gd name="T37" fmla="*/ 389 h 808"/>
              <a:gd name="T38" fmla="*/ 966 w 2113"/>
              <a:gd name="T39" fmla="*/ 416 h 808"/>
              <a:gd name="T40" fmla="*/ 907 w 2113"/>
              <a:gd name="T41" fmla="*/ 407 h 808"/>
              <a:gd name="T42" fmla="*/ 862 w 2113"/>
              <a:gd name="T43" fmla="*/ 411 h 808"/>
              <a:gd name="T44" fmla="*/ 808 w 2113"/>
              <a:gd name="T45" fmla="*/ 506 h 808"/>
              <a:gd name="T46" fmla="*/ 722 w 2113"/>
              <a:gd name="T47" fmla="*/ 655 h 808"/>
              <a:gd name="T48" fmla="*/ 645 w 2113"/>
              <a:gd name="T49" fmla="*/ 547 h 808"/>
              <a:gd name="T50" fmla="*/ 555 w 2113"/>
              <a:gd name="T51" fmla="*/ 370 h 808"/>
              <a:gd name="T52" fmla="*/ 487 w 2113"/>
              <a:gd name="T53" fmla="*/ 393 h 808"/>
              <a:gd name="T54" fmla="*/ 424 w 2113"/>
              <a:gd name="T55" fmla="*/ 438 h 808"/>
              <a:gd name="T56" fmla="*/ 357 w 2113"/>
              <a:gd name="T57" fmla="*/ 601 h 808"/>
              <a:gd name="T58" fmla="*/ 320 w 2113"/>
              <a:gd name="T59" fmla="*/ 687 h 808"/>
              <a:gd name="T60" fmla="*/ 275 w 2113"/>
              <a:gd name="T61" fmla="*/ 709 h 808"/>
              <a:gd name="T62" fmla="*/ 226 w 2113"/>
              <a:gd name="T63" fmla="*/ 714 h 808"/>
              <a:gd name="T64" fmla="*/ 167 w 2113"/>
              <a:gd name="T65" fmla="*/ 736 h 808"/>
              <a:gd name="T66" fmla="*/ 126 w 2113"/>
              <a:gd name="T67" fmla="*/ 736 h 808"/>
              <a:gd name="T68" fmla="*/ 77 w 2113"/>
              <a:gd name="T69" fmla="*/ 736 h 808"/>
              <a:gd name="T70" fmla="*/ 0 w 2113"/>
              <a:gd name="T71" fmla="*/ 808 h 808"/>
              <a:gd name="T72" fmla="*/ 149 w 2113"/>
              <a:gd name="T73" fmla="*/ 808 h 808"/>
              <a:gd name="T74" fmla="*/ 758 w 2113"/>
              <a:gd name="T75" fmla="*/ 808 h 808"/>
              <a:gd name="T76" fmla="*/ 1973 w 2113"/>
              <a:gd name="T77" fmla="*/ 808 h 808"/>
              <a:gd name="T78" fmla="*/ 2059 w 2113"/>
              <a:gd name="T79" fmla="*/ 736 h 80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13"/>
              <a:gd name="T121" fmla="*/ 0 h 808"/>
              <a:gd name="T122" fmla="*/ 2113 w 2113"/>
              <a:gd name="T123" fmla="*/ 808 h 80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13" h="808">
                <a:moveTo>
                  <a:pt x="2059" y="736"/>
                </a:moveTo>
                <a:lnTo>
                  <a:pt x="2032" y="736"/>
                </a:lnTo>
                <a:lnTo>
                  <a:pt x="2000" y="714"/>
                </a:lnTo>
                <a:lnTo>
                  <a:pt x="1982" y="736"/>
                </a:lnTo>
                <a:lnTo>
                  <a:pt x="1968" y="781"/>
                </a:lnTo>
                <a:lnTo>
                  <a:pt x="1923" y="587"/>
                </a:lnTo>
                <a:lnTo>
                  <a:pt x="1887" y="641"/>
                </a:lnTo>
                <a:lnTo>
                  <a:pt x="1878" y="601"/>
                </a:lnTo>
                <a:lnTo>
                  <a:pt x="1860" y="650"/>
                </a:lnTo>
                <a:lnTo>
                  <a:pt x="1819" y="556"/>
                </a:lnTo>
                <a:lnTo>
                  <a:pt x="1783" y="578"/>
                </a:lnTo>
                <a:lnTo>
                  <a:pt x="1774" y="447"/>
                </a:lnTo>
                <a:lnTo>
                  <a:pt x="1752" y="470"/>
                </a:lnTo>
                <a:lnTo>
                  <a:pt x="1720" y="357"/>
                </a:lnTo>
                <a:lnTo>
                  <a:pt x="1697" y="393"/>
                </a:lnTo>
                <a:lnTo>
                  <a:pt x="1679" y="217"/>
                </a:lnTo>
                <a:lnTo>
                  <a:pt x="1661" y="267"/>
                </a:lnTo>
                <a:lnTo>
                  <a:pt x="1652" y="217"/>
                </a:lnTo>
                <a:lnTo>
                  <a:pt x="1634" y="249"/>
                </a:lnTo>
                <a:lnTo>
                  <a:pt x="1625" y="199"/>
                </a:lnTo>
                <a:lnTo>
                  <a:pt x="1571" y="194"/>
                </a:lnTo>
                <a:lnTo>
                  <a:pt x="1517" y="0"/>
                </a:lnTo>
                <a:lnTo>
                  <a:pt x="1472" y="149"/>
                </a:lnTo>
                <a:lnTo>
                  <a:pt x="1449" y="82"/>
                </a:lnTo>
                <a:lnTo>
                  <a:pt x="1413" y="131"/>
                </a:lnTo>
                <a:lnTo>
                  <a:pt x="1363" y="158"/>
                </a:lnTo>
                <a:lnTo>
                  <a:pt x="1323" y="14"/>
                </a:lnTo>
                <a:lnTo>
                  <a:pt x="1278" y="181"/>
                </a:lnTo>
                <a:lnTo>
                  <a:pt x="1260" y="100"/>
                </a:lnTo>
                <a:lnTo>
                  <a:pt x="1219" y="194"/>
                </a:lnTo>
                <a:lnTo>
                  <a:pt x="1196" y="167"/>
                </a:lnTo>
                <a:lnTo>
                  <a:pt x="1147" y="208"/>
                </a:lnTo>
                <a:lnTo>
                  <a:pt x="1124" y="289"/>
                </a:lnTo>
                <a:lnTo>
                  <a:pt x="1101" y="398"/>
                </a:lnTo>
                <a:lnTo>
                  <a:pt x="1065" y="262"/>
                </a:lnTo>
                <a:lnTo>
                  <a:pt x="1043" y="398"/>
                </a:lnTo>
                <a:lnTo>
                  <a:pt x="1020" y="330"/>
                </a:lnTo>
                <a:lnTo>
                  <a:pt x="1002" y="389"/>
                </a:lnTo>
                <a:lnTo>
                  <a:pt x="984" y="370"/>
                </a:lnTo>
                <a:lnTo>
                  <a:pt x="966" y="416"/>
                </a:lnTo>
                <a:lnTo>
                  <a:pt x="948" y="370"/>
                </a:lnTo>
                <a:lnTo>
                  <a:pt x="907" y="407"/>
                </a:lnTo>
                <a:lnTo>
                  <a:pt x="880" y="393"/>
                </a:lnTo>
                <a:lnTo>
                  <a:pt x="862" y="411"/>
                </a:lnTo>
                <a:lnTo>
                  <a:pt x="817" y="438"/>
                </a:lnTo>
                <a:lnTo>
                  <a:pt x="808" y="506"/>
                </a:lnTo>
                <a:lnTo>
                  <a:pt x="754" y="601"/>
                </a:lnTo>
                <a:lnTo>
                  <a:pt x="722" y="655"/>
                </a:lnTo>
                <a:lnTo>
                  <a:pt x="704" y="587"/>
                </a:lnTo>
                <a:lnTo>
                  <a:pt x="645" y="547"/>
                </a:lnTo>
                <a:lnTo>
                  <a:pt x="573" y="416"/>
                </a:lnTo>
                <a:lnTo>
                  <a:pt x="555" y="370"/>
                </a:lnTo>
                <a:lnTo>
                  <a:pt x="515" y="407"/>
                </a:lnTo>
                <a:lnTo>
                  <a:pt x="487" y="393"/>
                </a:lnTo>
                <a:lnTo>
                  <a:pt x="465" y="411"/>
                </a:lnTo>
                <a:lnTo>
                  <a:pt x="424" y="438"/>
                </a:lnTo>
                <a:lnTo>
                  <a:pt x="411" y="506"/>
                </a:lnTo>
                <a:lnTo>
                  <a:pt x="357" y="601"/>
                </a:lnTo>
                <a:lnTo>
                  <a:pt x="325" y="655"/>
                </a:lnTo>
                <a:lnTo>
                  <a:pt x="320" y="687"/>
                </a:lnTo>
                <a:lnTo>
                  <a:pt x="298" y="709"/>
                </a:lnTo>
                <a:lnTo>
                  <a:pt x="275" y="709"/>
                </a:lnTo>
                <a:lnTo>
                  <a:pt x="244" y="736"/>
                </a:lnTo>
                <a:lnTo>
                  <a:pt x="226" y="714"/>
                </a:lnTo>
                <a:lnTo>
                  <a:pt x="194" y="736"/>
                </a:lnTo>
                <a:lnTo>
                  <a:pt x="167" y="736"/>
                </a:lnTo>
                <a:lnTo>
                  <a:pt x="140" y="777"/>
                </a:lnTo>
                <a:lnTo>
                  <a:pt x="126" y="736"/>
                </a:lnTo>
                <a:lnTo>
                  <a:pt x="108" y="714"/>
                </a:lnTo>
                <a:lnTo>
                  <a:pt x="77" y="736"/>
                </a:lnTo>
                <a:lnTo>
                  <a:pt x="50" y="736"/>
                </a:lnTo>
                <a:lnTo>
                  <a:pt x="0" y="808"/>
                </a:lnTo>
                <a:lnTo>
                  <a:pt x="117" y="808"/>
                </a:lnTo>
                <a:lnTo>
                  <a:pt x="149" y="808"/>
                </a:lnTo>
                <a:lnTo>
                  <a:pt x="510" y="808"/>
                </a:lnTo>
                <a:lnTo>
                  <a:pt x="758" y="808"/>
                </a:lnTo>
                <a:lnTo>
                  <a:pt x="1959" y="808"/>
                </a:lnTo>
                <a:lnTo>
                  <a:pt x="1973" y="808"/>
                </a:lnTo>
                <a:lnTo>
                  <a:pt x="2113" y="808"/>
                </a:lnTo>
                <a:lnTo>
                  <a:pt x="2059" y="73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7" name="Freeform 192"/>
          <p:cNvSpPr>
            <a:spLocks noChangeArrowheads="1"/>
          </p:cNvSpPr>
          <p:nvPr/>
        </p:nvSpPr>
        <p:spPr bwMode="auto">
          <a:xfrm>
            <a:off x="4291011" y="3098801"/>
            <a:ext cx="2020888" cy="681037"/>
          </a:xfrm>
          <a:custGeom>
            <a:avLst/>
            <a:gdLst>
              <a:gd name="T0" fmla="*/ 668 w 1273"/>
              <a:gd name="T1" fmla="*/ 0 h 429"/>
              <a:gd name="T2" fmla="*/ 574 w 1273"/>
              <a:gd name="T3" fmla="*/ 0 h 429"/>
              <a:gd name="T4" fmla="*/ 0 w 1273"/>
              <a:gd name="T5" fmla="*/ 0 h 429"/>
              <a:gd name="T6" fmla="*/ 36 w 1273"/>
              <a:gd name="T7" fmla="*/ 27 h 429"/>
              <a:gd name="T8" fmla="*/ 86 w 1273"/>
              <a:gd name="T9" fmla="*/ 95 h 429"/>
              <a:gd name="T10" fmla="*/ 131 w 1273"/>
              <a:gd name="T11" fmla="*/ 59 h 429"/>
              <a:gd name="T12" fmla="*/ 140 w 1273"/>
              <a:gd name="T13" fmla="*/ 95 h 429"/>
              <a:gd name="T14" fmla="*/ 194 w 1273"/>
              <a:gd name="T15" fmla="*/ 118 h 429"/>
              <a:gd name="T16" fmla="*/ 217 w 1273"/>
              <a:gd name="T17" fmla="*/ 163 h 429"/>
              <a:gd name="T18" fmla="*/ 276 w 1273"/>
              <a:gd name="T19" fmla="*/ 176 h 429"/>
              <a:gd name="T20" fmla="*/ 321 w 1273"/>
              <a:gd name="T21" fmla="*/ 127 h 429"/>
              <a:gd name="T22" fmla="*/ 379 w 1273"/>
              <a:gd name="T23" fmla="*/ 186 h 429"/>
              <a:gd name="T24" fmla="*/ 438 w 1273"/>
              <a:gd name="T25" fmla="*/ 149 h 429"/>
              <a:gd name="T26" fmla="*/ 497 w 1273"/>
              <a:gd name="T27" fmla="*/ 131 h 429"/>
              <a:gd name="T28" fmla="*/ 542 w 1273"/>
              <a:gd name="T29" fmla="*/ 154 h 429"/>
              <a:gd name="T30" fmla="*/ 587 w 1273"/>
              <a:gd name="T31" fmla="*/ 95 h 429"/>
              <a:gd name="T32" fmla="*/ 614 w 1273"/>
              <a:gd name="T33" fmla="*/ 64 h 429"/>
              <a:gd name="T34" fmla="*/ 632 w 1273"/>
              <a:gd name="T35" fmla="*/ 109 h 429"/>
              <a:gd name="T36" fmla="*/ 650 w 1273"/>
              <a:gd name="T37" fmla="*/ 100 h 429"/>
              <a:gd name="T38" fmla="*/ 659 w 1273"/>
              <a:gd name="T39" fmla="*/ 163 h 429"/>
              <a:gd name="T40" fmla="*/ 673 w 1273"/>
              <a:gd name="T41" fmla="*/ 204 h 429"/>
              <a:gd name="T42" fmla="*/ 695 w 1273"/>
              <a:gd name="T43" fmla="*/ 195 h 429"/>
              <a:gd name="T44" fmla="*/ 705 w 1273"/>
              <a:gd name="T45" fmla="*/ 244 h 429"/>
              <a:gd name="T46" fmla="*/ 718 w 1273"/>
              <a:gd name="T47" fmla="*/ 267 h 429"/>
              <a:gd name="T48" fmla="*/ 732 w 1273"/>
              <a:gd name="T49" fmla="*/ 307 h 429"/>
              <a:gd name="T50" fmla="*/ 745 w 1273"/>
              <a:gd name="T51" fmla="*/ 271 h 429"/>
              <a:gd name="T52" fmla="*/ 750 w 1273"/>
              <a:gd name="T53" fmla="*/ 316 h 429"/>
              <a:gd name="T54" fmla="*/ 772 w 1273"/>
              <a:gd name="T55" fmla="*/ 380 h 429"/>
              <a:gd name="T56" fmla="*/ 786 w 1273"/>
              <a:gd name="T57" fmla="*/ 348 h 429"/>
              <a:gd name="T58" fmla="*/ 822 w 1273"/>
              <a:gd name="T59" fmla="*/ 398 h 429"/>
              <a:gd name="T60" fmla="*/ 844 w 1273"/>
              <a:gd name="T61" fmla="*/ 429 h 429"/>
              <a:gd name="T62" fmla="*/ 858 w 1273"/>
              <a:gd name="T63" fmla="*/ 402 h 429"/>
              <a:gd name="T64" fmla="*/ 881 w 1273"/>
              <a:gd name="T65" fmla="*/ 384 h 429"/>
              <a:gd name="T66" fmla="*/ 903 w 1273"/>
              <a:gd name="T67" fmla="*/ 375 h 429"/>
              <a:gd name="T68" fmla="*/ 912 w 1273"/>
              <a:gd name="T69" fmla="*/ 357 h 429"/>
              <a:gd name="T70" fmla="*/ 948 w 1273"/>
              <a:gd name="T71" fmla="*/ 393 h 429"/>
              <a:gd name="T72" fmla="*/ 962 w 1273"/>
              <a:gd name="T73" fmla="*/ 335 h 429"/>
              <a:gd name="T74" fmla="*/ 980 w 1273"/>
              <a:gd name="T75" fmla="*/ 362 h 429"/>
              <a:gd name="T76" fmla="*/ 998 w 1273"/>
              <a:gd name="T77" fmla="*/ 339 h 429"/>
              <a:gd name="T78" fmla="*/ 1012 w 1273"/>
              <a:gd name="T79" fmla="*/ 312 h 429"/>
              <a:gd name="T80" fmla="*/ 1030 w 1273"/>
              <a:gd name="T81" fmla="*/ 312 h 429"/>
              <a:gd name="T82" fmla="*/ 1048 w 1273"/>
              <a:gd name="T83" fmla="*/ 244 h 429"/>
              <a:gd name="T84" fmla="*/ 1102 w 1273"/>
              <a:gd name="T85" fmla="*/ 208 h 429"/>
              <a:gd name="T86" fmla="*/ 1147 w 1273"/>
              <a:gd name="T87" fmla="*/ 244 h 429"/>
              <a:gd name="T88" fmla="*/ 1192 w 1273"/>
              <a:gd name="T89" fmla="*/ 154 h 429"/>
              <a:gd name="T90" fmla="*/ 1273 w 1273"/>
              <a:gd name="T91" fmla="*/ 0 h 429"/>
              <a:gd name="T92" fmla="*/ 668 w 1273"/>
              <a:gd name="T93" fmla="*/ 0 h 42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73"/>
              <a:gd name="T142" fmla="*/ 0 h 429"/>
              <a:gd name="T143" fmla="*/ 1273 w 1273"/>
              <a:gd name="T144" fmla="*/ 429 h 42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73" h="429">
                <a:moveTo>
                  <a:pt x="668" y="0"/>
                </a:moveTo>
                <a:lnTo>
                  <a:pt x="574" y="0"/>
                </a:lnTo>
                <a:lnTo>
                  <a:pt x="0" y="0"/>
                </a:lnTo>
                <a:lnTo>
                  <a:pt x="36" y="27"/>
                </a:lnTo>
                <a:lnTo>
                  <a:pt x="86" y="95"/>
                </a:lnTo>
                <a:lnTo>
                  <a:pt x="131" y="59"/>
                </a:lnTo>
                <a:lnTo>
                  <a:pt x="140" y="95"/>
                </a:lnTo>
                <a:lnTo>
                  <a:pt x="194" y="118"/>
                </a:lnTo>
                <a:lnTo>
                  <a:pt x="217" y="163"/>
                </a:lnTo>
                <a:lnTo>
                  <a:pt x="276" y="176"/>
                </a:lnTo>
                <a:lnTo>
                  <a:pt x="321" y="127"/>
                </a:lnTo>
                <a:lnTo>
                  <a:pt x="379" y="186"/>
                </a:lnTo>
                <a:lnTo>
                  <a:pt x="438" y="149"/>
                </a:lnTo>
                <a:lnTo>
                  <a:pt x="497" y="131"/>
                </a:lnTo>
                <a:lnTo>
                  <a:pt x="542" y="154"/>
                </a:lnTo>
                <a:lnTo>
                  <a:pt x="587" y="95"/>
                </a:lnTo>
                <a:lnTo>
                  <a:pt x="614" y="64"/>
                </a:lnTo>
                <a:lnTo>
                  <a:pt x="632" y="109"/>
                </a:lnTo>
                <a:lnTo>
                  <a:pt x="650" y="100"/>
                </a:lnTo>
                <a:lnTo>
                  <a:pt x="659" y="163"/>
                </a:lnTo>
                <a:lnTo>
                  <a:pt x="673" y="204"/>
                </a:lnTo>
                <a:lnTo>
                  <a:pt x="695" y="195"/>
                </a:lnTo>
                <a:lnTo>
                  <a:pt x="705" y="244"/>
                </a:lnTo>
                <a:lnTo>
                  <a:pt x="718" y="267"/>
                </a:lnTo>
                <a:lnTo>
                  <a:pt x="732" y="307"/>
                </a:lnTo>
                <a:lnTo>
                  <a:pt x="745" y="271"/>
                </a:lnTo>
                <a:lnTo>
                  <a:pt x="750" y="316"/>
                </a:lnTo>
                <a:lnTo>
                  <a:pt x="772" y="380"/>
                </a:lnTo>
                <a:lnTo>
                  <a:pt x="786" y="348"/>
                </a:lnTo>
                <a:lnTo>
                  <a:pt x="822" y="398"/>
                </a:lnTo>
                <a:lnTo>
                  <a:pt x="844" y="429"/>
                </a:lnTo>
                <a:lnTo>
                  <a:pt x="858" y="402"/>
                </a:lnTo>
                <a:lnTo>
                  <a:pt x="881" y="384"/>
                </a:lnTo>
                <a:lnTo>
                  <a:pt x="903" y="375"/>
                </a:lnTo>
                <a:lnTo>
                  <a:pt x="912" y="357"/>
                </a:lnTo>
                <a:lnTo>
                  <a:pt x="948" y="393"/>
                </a:lnTo>
                <a:lnTo>
                  <a:pt x="962" y="335"/>
                </a:lnTo>
                <a:lnTo>
                  <a:pt x="980" y="362"/>
                </a:lnTo>
                <a:lnTo>
                  <a:pt x="998" y="339"/>
                </a:lnTo>
                <a:lnTo>
                  <a:pt x="1012" y="312"/>
                </a:lnTo>
                <a:lnTo>
                  <a:pt x="1030" y="312"/>
                </a:lnTo>
                <a:lnTo>
                  <a:pt x="1048" y="244"/>
                </a:lnTo>
                <a:lnTo>
                  <a:pt x="1102" y="208"/>
                </a:lnTo>
                <a:lnTo>
                  <a:pt x="1147" y="244"/>
                </a:lnTo>
                <a:lnTo>
                  <a:pt x="1192" y="154"/>
                </a:lnTo>
                <a:lnTo>
                  <a:pt x="1273" y="0"/>
                </a:lnTo>
                <a:lnTo>
                  <a:pt x="668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58" name="TextBox 257"/>
          <p:cNvSpPr>
            <a:spLocks noChangeArrowheads="1"/>
          </p:cNvSpPr>
          <p:nvPr/>
        </p:nvSpPr>
        <p:spPr bwMode="auto">
          <a:xfrm>
            <a:off x="3884611" y="1223963"/>
            <a:ext cx="1057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400">
                <a:solidFill>
                  <a:srgbClr val="284848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59" name="TextBox 269"/>
          <p:cNvSpPr>
            <a:spLocks noChangeArrowheads="1"/>
          </p:cNvSpPr>
          <p:nvPr/>
        </p:nvSpPr>
        <p:spPr bwMode="auto">
          <a:xfrm>
            <a:off x="1509711" y="2124076"/>
            <a:ext cx="1055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75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%</a:t>
            </a:r>
            <a:endParaRPr lang="zh-CN" altLang="en-US" sz="3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60" name="TextBox 270"/>
          <p:cNvSpPr>
            <a:spLocks noChangeArrowheads="1"/>
          </p:cNvSpPr>
          <p:nvPr/>
        </p:nvSpPr>
        <p:spPr bwMode="auto">
          <a:xfrm>
            <a:off x="1509711" y="3228976"/>
            <a:ext cx="1055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25</a:t>
            </a:r>
            <a:r>
              <a:rPr 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%</a:t>
            </a:r>
            <a:endParaRPr lang="zh-CN" altLang="en-US" sz="32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61" name="TextBox 272"/>
          <p:cNvSpPr>
            <a:spLocks noChangeArrowheads="1"/>
          </p:cNvSpPr>
          <p:nvPr/>
        </p:nvSpPr>
        <p:spPr bwMode="auto">
          <a:xfrm>
            <a:off x="5314949" y="1276351"/>
            <a:ext cx="5302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10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图例</a:t>
            </a:r>
            <a:endParaRPr lang="zh-CN" altLang="en-US"/>
          </a:p>
        </p:txBody>
      </p:sp>
      <p:sp>
        <p:nvSpPr>
          <p:cNvPr id="62" name="TextBox 273"/>
          <p:cNvSpPr>
            <a:spLocks noChangeArrowheads="1"/>
          </p:cNvSpPr>
          <p:nvPr/>
        </p:nvSpPr>
        <p:spPr bwMode="auto">
          <a:xfrm>
            <a:off x="6527799" y="1276351"/>
            <a:ext cx="5318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10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图例</a:t>
            </a:r>
          </a:p>
        </p:txBody>
      </p:sp>
      <p:sp>
        <p:nvSpPr>
          <p:cNvPr id="63" name="直接连接符 62"/>
          <p:cNvSpPr>
            <a:spLocks noChangeShapeType="1"/>
          </p:cNvSpPr>
          <p:nvPr/>
        </p:nvSpPr>
        <p:spPr bwMode="auto">
          <a:xfrm>
            <a:off x="4302124" y="1709738"/>
            <a:ext cx="1587" cy="2436813"/>
          </a:xfrm>
          <a:prstGeom prst="line">
            <a:avLst/>
          </a:prstGeom>
          <a:noFill/>
          <a:ln w="19050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TextBox 293"/>
          <p:cNvSpPr>
            <a:spLocks noChangeArrowheads="1"/>
          </p:cNvSpPr>
          <p:nvPr/>
        </p:nvSpPr>
        <p:spPr bwMode="auto">
          <a:xfrm>
            <a:off x="3535361" y="2844801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65" name="TextBox 294"/>
          <p:cNvSpPr>
            <a:spLocks noChangeArrowheads="1"/>
          </p:cNvSpPr>
          <p:nvPr/>
        </p:nvSpPr>
        <p:spPr bwMode="auto">
          <a:xfrm>
            <a:off x="3535361" y="2630488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66" name="TextBox 295"/>
          <p:cNvSpPr>
            <a:spLocks noChangeArrowheads="1"/>
          </p:cNvSpPr>
          <p:nvPr/>
        </p:nvSpPr>
        <p:spPr bwMode="auto">
          <a:xfrm>
            <a:off x="3535361" y="2416176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67" name="TextBox 296"/>
          <p:cNvSpPr>
            <a:spLocks noChangeArrowheads="1"/>
          </p:cNvSpPr>
          <p:nvPr/>
        </p:nvSpPr>
        <p:spPr bwMode="auto">
          <a:xfrm>
            <a:off x="3535361" y="2201863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68" name="TextBox 297"/>
          <p:cNvSpPr>
            <a:spLocks noChangeArrowheads="1"/>
          </p:cNvSpPr>
          <p:nvPr/>
        </p:nvSpPr>
        <p:spPr bwMode="auto">
          <a:xfrm>
            <a:off x="3535361" y="1985963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69" name="TextBox 298"/>
          <p:cNvSpPr>
            <a:spLocks noChangeArrowheads="1"/>
          </p:cNvSpPr>
          <p:nvPr/>
        </p:nvSpPr>
        <p:spPr bwMode="auto">
          <a:xfrm>
            <a:off x="3535361" y="1771651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70" name="直接连接符 69"/>
          <p:cNvSpPr>
            <a:spLocks noChangeShapeType="1"/>
          </p:cNvSpPr>
          <p:nvPr/>
        </p:nvSpPr>
        <p:spPr bwMode="auto">
          <a:xfrm flipH="1">
            <a:off x="4176711" y="2944813"/>
            <a:ext cx="127000" cy="0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直接连接符 70"/>
          <p:cNvSpPr>
            <a:spLocks noChangeShapeType="1"/>
          </p:cNvSpPr>
          <p:nvPr/>
        </p:nvSpPr>
        <p:spPr bwMode="auto">
          <a:xfrm flipH="1">
            <a:off x="4176711" y="2728913"/>
            <a:ext cx="127000" cy="1588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直接连接符 71"/>
          <p:cNvSpPr>
            <a:spLocks noChangeShapeType="1"/>
          </p:cNvSpPr>
          <p:nvPr/>
        </p:nvSpPr>
        <p:spPr bwMode="auto">
          <a:xfrm flipH="1">
            <a:off x="4176711" y="2514601"/>
            <a:ext cx="127000" cy="0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直接连接符 72"/>
          <p:cNvSpPr>
            <a:spLocks noChangeShapeType="1"/>
          </p:cNvSpPr>
          <p:nvPr/>
        </p:nvSpPr>
        <p:spPr bwMode="auto">
          <a:xfrm flipH="1">
            <a:off x="4176711" y="2298701"/>
            <a:ext cx="127000" cy="0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直接连接符 73"/>
          <p:cNvSpPr>
            <a:spLocks noChangeShapeType="1"/>
          </p:cNvSpPr>
          <p:nvPr/>
        </p:nvSpPr>
        <p:spPr bwMode="auto">
          <a:xfrm flipH="1">
            <a:off x="4176711" y="2082801"/>
            <a:ext cx="127000" cy="1587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直接连接符 74"/>
          <p:cNvSpPr>
            <a:spLocks noChangeShapeType="1"/>
          </p:cNvSpPr>
          <p:nvPr/>
        </p:nvSpPr>
        <p:spPr bwMode="auto">
          <a:xfrm flipH="1">
            <a:off x="4176711" y="1868488"/>
            <a:ext cx="127000" cy="0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直接连接符 75"/>
          <p:cNvSpPr>
            <a:spLocks noChangeShapeType="1"/>
          </p:cNvSpPr>
          <p:nvPr/>
        </p:nvSpPr>
        <p:spPr bwMode="auto">
          <a:xfrm flipH="1">
            <a:off x="4176711" y="4132263"/>
            <a:ext cx="127000" cy="1588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7" name="直接连接符 76"/>
          <p:cNvSpPr>
            <a:spLocks noChangeShapeType="1"/>
          </p:cNvSpPr>
          <p:nvPr/>
        </p:nvSpPr>
        <p:spPr bwMode="auto">
          <a:xfrm flipH="1">
            <a:off x="4176711" y="3916363"/>
            <a:ext cx="127000" cy="1588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8" name="直接连接符 77"/>
          <p:cNvSpPr>
            <a:spLocks noChangeShapeType="1"/>
          </p:cNvSpPr>
          <p:nvPr/>
        </p:nvSpPr>
        <p:spPr bwMode="auto">
          <a:xfrm flipH="1">
            <a:off x="4176711" y="3702051"/>
            <a:ext cx="127000" cy="0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9" name="直接连接符 78"/>
          <p:cNvSpPr>
            <a:spLocks noChangeShapeType="1"/>
          </p:cNvSpPr>
          <p:nvPr/>
        </p:nvSpPr>
        <p:spPr bwMode="auto">
          <a:xfrm flipH="1">
            <a:off x="4176711" y="3486151"/>
            <a:ext cx="127000" cy="1587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0" name="直接连接符 79"/>
          <p:cNvSpPr>
            <a:spLocks noChangeShapeType="1"/>
          </p:cNvSpPr>
          <p:nvPr/>
        </p:nvSpPr>
        <p:spPr bwMode="auto">
          <a:xfrm flipH="1">
            <a:off x="4176711" y="3270251"/>
            <a:ext cx="127000" cy="1587"/>
          </a:xfrm>
          <a:prstGeom prst="line">
            <a:avLst/>
          </a:prstGeom>
          <a:noFill/>
          <a:ln w="9525" cmpd="sng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1" name="TextBox 316"/>
          <p:cNvSpPr>
            <a:spLocks noChangeArrowheads="1"/>
          </p:cNvSpPr>
          <p:nvPr/>
        </p:nvSpPr>
        <p:spPr bwMode="auto">
          <a:xfrm>
            <a:off x="3535361" y="4030663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82" name="TextBox 317"/>
          <p:cNvSpPr>
            <a:spLocks noChangeArrowheads="1"/>
          </p:cNvSpPr>
          <p:nvPr/>
        </p:nvSpPr>
        <p:spPr bwMode="auto">
          <a:xfrm>
            <a:off x="3535361" y="3814763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83" name="TextBox 318"/>
          <p:cNvSpPr>
            <a:spLocks noChangeArrowheads="1"/>
          </p:cNvSpPr>
          <p:nvPr/>
        </p:nvSpPr>
        <p:spPr bwMode="auto">
          <a:xfrm>
            <a:off x="3535361" y="3600451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84" name="TextBox 319"/>
          <p:cNvSpPr>
            <a:spLocks noChangeArrowheads="1"/>
          </p:cNvSpPr>
          <p:nvPr/>
        </p:nvSpPr>
        <p:spPr bwMode="auto">
          <a:xfrm>
            <a:off x="3535361" y="3386138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  <p:sp>
        <p:nvSpPr>
          <p:cNvPr id="85" name="TextBox 320"/>
          <p:cNvSpPr>
            <a:spLocks noChangeArrowheads="1"/>
          </p:cNvSpPr>
          <p:nvPr/>
        </p:nvSpPr>
        <p:spPr bwMode="auto">
          <a:xfrm>
            <a:off x="3535361" y="3171826"/>
            <a:ext cx="698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7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6427006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547664" y="1995686"/>
            <a:ext cx="6174689" cy="757568"/>
            <a:chOff x="2411760" y="1695460"/>
            <a:chExt cx="4695305" cy="576064"/>
          </a:xfrm>
        </p:grpSpPr>
        <p:pic>
          <p:nvPicPr>
            <p:cNvPr id="12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212418" y="1798826"/>
              <a:ext cx="2870853" cy="39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下面马上进入颁奖典礼</a:t>
              </a:r>
              <a:endParaRPr lang="zh-CN" altLang="en-US" sz="2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66223" y="282526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成功属于你们，未来属于你们！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图片 2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857250"/>
            <a:ext cx="3899227" cy="3918067"/>
          </a:xfrm>
          <a:prstGeom prst="rect">
            <a:avLst/>
          </a:prstGeom>
          <a:effectLst/>
        </p:spPr>
      </p:pic>
      <p:pic>
        <p:nvPicPr>
          <p:cNvPr id="276" name="图片 27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25" y="857250"/>
            <a:ext cx="3899227" cy="391806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277" name="Group 550"/>
          <p:cNvGrpSpPr>
            <a:grpSpLocks/>
          </p:cNvGrpSpPr>
          <p:nvPr/>
        </p:nvGrpSpPr>
        <p:grpSpPr bwMode="auto">
          <a:xfrm>
            <a:off x="3915430" y="953234"/>
            <a:ext cx="1402368" cy="1261233"/>
            <a:chOff x="295" y="3475"/>
            <a:chExt cx="1407" cy="1407"/>
          </a:xfrm>
        </p:grpSpPr>
        <p:sp>
          <p:nvSpPr>
            <p:cNvPr id="278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279" name="Group 552"/>
            <p:cNvGrpSpPr>
              <a:grpSpLocks/>
            </p:cNvGrpSpPr>
            <p:nvPr/>
          </p:nvGrpSpPr>
          <p:grpSpPr bwMode="auto">
            <a:xfrm>
              <a:off x="475" y="3657"/>
              <a:ext cx="1056" cy="1055"/>
              <a:chOff x="-6059" y="-2209"/>
              <a:chExt cx="2219" cy="2219"/>
            </a:xfrm>
          </p:grpSpPr>
          <p:sp>
            <p:nvSpPr>
              <p:cNvPr id="280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81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19" cy="2219"/>
                <a:chOff x="-4063" y="-880"/>
                <a:chExt cx="2219" cy="2219"/>
              </a:xfrm>
            </p:grpSpPr>
            <p:grpSp>
              <p:nvGrpSpPr>
                <p:cNvPr id="282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19" cy="2219"/>
                  <a:chOff x="-3927" y="-789"/>
                  <a:chExt cx="2219" cy="2219"/>
                </a:xfrm>
              </p:grpSpPr>
              <p:grpSp>
                <p:nvGrpSpPr>
                  <p:cNvPr id="298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306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10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1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07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8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9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99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300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4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5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01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2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3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283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7" y="-523"/>
                  <a:ext cx="1555" cy="1554"/>
                  <a:chOff x="-3927" y="-789"/>
                  <a:chExt cx="2219" cy="2219"/>
                </a:xfrm>
              </p:grpSpPr>
              <p:grpSp>
                <p:nvGrpSpPr>
                  <p:cNvPr id="284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92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9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3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94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5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85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86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90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1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87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88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9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313" name="TextBox 312"/>
          <p:cNvSpPr txBox="1"/>
          <p:nvPr/>
        </p:nvSpPr>
        <p:spPr>
          <a:xfrm>
            <a:off x="4091385" y="1419622"/>
            <a:ext cx="42883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2015~2016</a:t>
            </a:r>
          </a:p>
          <a:p>
            <a:pPr algn="ctr"/>
            <a:r>
              <a:rPr lang="zh-CN" altLang="en-US" sz="4000" b="1" dirty="0"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年度企业优秀员工</a:t>
            </a:r>
          </a:p>
        </p:txBody>
      </p:sp>
      <p:pic>
        <p:nvPicPr>
          <p:cNvPr id="314" name="Picture 3" descr="C:\Users\PC\Desktop\wwe2e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641051"/>
            <a:ext cx="10867795" cy="5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" descr="C:\Users\PC\Desktop\wwe2e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4307" y="3715715"/>
            <a:ext cx="10867795" cy="4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007" y="2823507"/>
            <a:ext cx="4871548" cy="14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" name="Group 550"/>
          <p:cNvGrpSpPr>
            <a:grpSpLocks/>
          </p:cNvGrpSpPr>
          <p:nvPr/>
        </p:nvGrpSpPr>
        <p:grpSpPr bwMode="auto">
          <a:xfrm>
            <a:off x="6564219" y="2865030"/>
            <a:ext cx="3799357" cy="3592920"/>
            <a:chOff x="295" y="3475"/>
            <a:chExt cx="1407" cy="1407"/>
          </a:xfrm>
        </p:grpSpPr>
        <p:sp>
          <p:nvSpPr>
            <p:cNvPr id="318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19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20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21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322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38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46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50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1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47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8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49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39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40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4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45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41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2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43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323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24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32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3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3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33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34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35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25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26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30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31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27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8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29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352" name="Group 550"/>
          <p:cNvGrpSpPr>
            <a:grpSpLocks/>
          </p:cNvGrpSpPr>
          <p:nvPr/>
        </p:nvGrpSpPr>
        <p:grpSpPr bwMode="auto">
          <a:xfrm>
            <a:off x="2255235" y="3028950"/>
            <a:ext cx="1818087" cy="1746367"/>
            <a:chOff x="295" y="3475"/>
            <a:chExt cx="1407" cy="1407"/>
          </a:xfrm>
        </p:grpSpPr>
        <p:sp>
          <p:nvSpPr>
            <p:cNvPr id="35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54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55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6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357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73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1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5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86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82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3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84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74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75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79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80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6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77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8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35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5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67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71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2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68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6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61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5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66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62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63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64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387" name="Group 550"/>
          <p:cNvGrpSpPr>
            <a:grpSpLocks/>
          </p:cNvGrpSpPr>
          <p:nvPr/>
        </p:nvGrpSpPr>
        <p:grpSpPr bwMode="auto">
          <a:xfrm>
            <a:off x="5446150" y="53884"/>
            <a:ext cx="1818087" cy="1698317"/>
            <a:chOff x="295" y="3475"/>
            <a:chExt cx="1407" cy="1407"/>
          </a:xfrm>
        </p:grpSpPr>
        <p:sp>
          <p:nvSpPr>
            <p:cNvPr id="388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389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90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91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392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08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16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0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21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17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18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9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09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10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14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5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11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12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3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393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94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02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03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4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5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95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96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0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1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97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8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99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22" name="Group 550"/>
          <p:cNvGrpSpPr>
            <a:grpSpLocks/>
          </p:cNvGrpSpPr>
          <p:nvPr/>
        </p:nvGrpSpPr>
        <p:grpSpPr bwMode="auto">
          <a:xfrm>
            <a:off x="7545308" y="880779"/>
            <a:ext cx="1818087" cy="1784733"/>
            <a:chOff x="295" y="3475"/>
            <a:chExt cx="1407" cy="1407"/>
          </a:xfrm>
        </p:grpSpPr>
        <p:sp>
          <p:nvSpPr>
            <p:cNvPr id="42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24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425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26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427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43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51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55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56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52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53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54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44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5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49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50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46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47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48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42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42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37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41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42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38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3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4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3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31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35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36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32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33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34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57" name="Group 550"/>
          <p:cNvGrpSpPr>
            <a:grpSpLocks/>
          </p:cNvGrpSpPr>
          <p:nvPr/>
        </p:nvGrpSpPr>
        <p:grpSpPr bwMode="auto">
          <a:xfrm>
            <a:off x="790333" y="854940"/>
            <a:ext cx="1818087" cy="1810572"/>
            <a:chOff x="295" y="3475"/>
            <a:chExt cx="1407" cy="1407"/>
          </a:xfrm>
        </p:grpSpPr>
        <p:sp>
          <p:nvSpPr>
            <p:cNvPr id="458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59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460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61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462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78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86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90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87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8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89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79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80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4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85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81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2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83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463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464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72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7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7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73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74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75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65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66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70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71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67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8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69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92" name="Group 550"/>
          <p:cNvGrpSpPr>
            <a:grpSpLocks/>
          </p:cNvGrpSpPr>
          <p:nvPr/>
        </p:nvGrpSpPr>
        <p:grpSpPr bwMode="auto">
          <a:xfrm>
            <a:off x="-1455538" y="-1438068"/>
            <a:ext cx="3799357" cy="3584919"/>
            <a:chOff x="295" y="3475"/>
            <a:chExt cx="1407" cy="1407"/>
          </a:xfrm>
        </p:grpSpPr>
        <p:sp>
          <p:nvSpPr>
            <p:cNvPr id="49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494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495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96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497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513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21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77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778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22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75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776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14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15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9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20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16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7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18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49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49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07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11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12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08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0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1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00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01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05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06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02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03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04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  <p:pic>
        <p:nvPicPr>
          <p:cNvPr id="779" name="颁奖配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5787" y="2645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27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Scale>
                                      <p:cBhvr>
                                        <p:cTn id="25" dur="1750" fill="hold"/>
                                        <p:tgtEl>
                                          <p:spTgt spid="27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Motion origin="layout" path="M -3.88889E-6 -2.22222E-6 L -2.73628 -2.22222E-6 " pathEditMode="relative" rAng="0" ptsTypes="AA">
                                      <p:cBhvr>
                                        <p:cTn id="44" dur="22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23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Motion origin="layout" path="M 3.88889E-6 1.11111E-6 L 2.40555 1.11111E-6 " pathEditMode="relative" rAng="0" ptsTypes="AA">
                                      <p:cBhvr>
                                        <p:cTn id="46" dur="225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2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53" dur="3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61" dur="750" fill="hold"/>
                                        <p:tgtEl>
                                          <p:spTgt spid="35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63" dur="1750" fill="hold"/>
                                        <p:tgtEl>
                                          <p:spTgt spid="35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71" dur="750" fill="hold"/>
                                        <p:tgtEl>
                                          <p:spTgt spid="4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73" dur="1750" fill="hold"/>
                                        <p:tgtEl>
                                          <p:spTgt spid="4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81" dur="750" fill="hold"/>
                                        <p:tgtEl>
                                          <p:spTgt spid="38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83" dur="1750" fill="hold"/>
                                        <p:tgtEl>
                                          <p:spTgt spid="38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91" dur="750" fill="hold"/>
                                        <p:tgtEl>
                                          <p:spTgt spid="4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93" dur="1750" fill="hold"/>
                                        <p:tgtEl>
                                          <p:spTgt spid="4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9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autoRev="1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Scale>
                                      <p:cBhvr>
                                        <p:cTn id="103" dur="3000" fill="hold"/>
                                        <p:tgtEl>
                                          <p:spTgt spid="49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5248" fill="hold"/>
                                        <p:tgtEl>
                                          <p:spTgt spid="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9"/>
                </p:tgtEl>
              </p:cMediaNode>
            </p:audio>
          </p:childTnLst>
        </p:cTn>
      </p:par>
    </p:tnLst>
    <p:bldLst>
      <p:bldP spid="3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剪去单角的矩形 24"/>
          <p:cNvSpPr/>
          <p:nvPr/>
        </p:nvSpPr>
        <p:spPr>
          <a:xfrm>
            <a:off x="1957595" y="735546"/>
            <a:ext cx="6480720" cy="3492388"/>
          </a:xfrm>
          <a:prstGeom prst="snip1Rect">
            <a:avLst/>
          </a:prstGeom>
          <a:solidFill>
            <a:srgbClr val="D47C06">
              <a:alpha val="53725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69" y="2740149"/>
            <a:ext cx="1751092" cy="1990906"/>
          </a:xfrm>
          <a:prstGeom prst="rect">
            <a:avLst/>
          </a:prstGeom>
          <a:effectLst>
            <a:reflection blurRad="6350" stA="31000" endPos="3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2309495" y="1356539"/>
            <a:ext cx="523430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0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1600" b="0" dirty="0" smtClean="0">
                <a:latin typeface="黑体" pitchFamily="49" charset="-122"/>
                <a:ea typeface="黑体" pitchFamily="49" charset="-122"/>
              </a:rPr>
              <a:t>   时光</a:t>
            </a:r>
            <a:r>
              <a:rPr lang="zh-CN" altLang="en-US" sz="1600" b="0" dirty="0">
                <a:latin typeface="黑体" pitchFamily="49" charset="-122"/>
                <a:ea typeface="黑体" pitchFamily="49" charset="-122"/>
              </a:rPr>
              <a:t>流逝，不知不觉</a:t>
            </a:r>
            <a:r>
              <a:rPr lang="en-US" altLang="zh-CN" sz="1600" b="0" dirty="0">
                <a:latin typeface="黑体" pitchFamily="49" charset="-122"/>
                <a:ea typeface="黑体" pitchFamily="49" charset="-122"/>
              </a:rPr>
              <a:t>20XX</a:t>
            </a:r>
            <a:r>
              <a:rPr lang="zh-CN" altLang="en-US" sz="1600" b="0" dirty="0">
                <a:latin typeface="黑体" pitchFamily="49" charset="-122"/>
                <a:ea typeface="黑体" pitchFamily="49" charset="-122"/>
              </a:rPr>
              <a:t>年已经逝去，我们将迎来新的一年</a:t>
            </a:r>
            <a:endParaRPr lang="en-US" altLang="zh-CN" sz="1600" b="0" dirty="0">
              <a:latin typeface="黑体" pitchFamily="49" charset="-122"/>
              <a:ea typeface="黑体" pitchFamily="49" charset="-122"/>
            </a:endParaRPr>
          </a:p>
          <a:p>
            <a:pPr algn="just"/>
            <a:endParaRPr lang="zh-CN" altLang="en-US" sz="1600" b="0" dirty="0">
              <a:latin typeface="黑体" pitchFamily="49" charset="-122"/>
              <a:ea typeface="黑体" pitchFamily="49" charset="-122"/>
            </a:endParaRPr>
          </a:p>
          <a:p>
            <a:pPr algn="just"/>
            <a:r>
              <a:rPr lang="zh-CN" altLang="en-US" sz="1600" b="0" dirty="0">
                <a:latin typeface="黑体" pitchFamily="49" charset="-122"/>
                <a:ea typeface="黑体" pitchFamily="49" charset="-122"/>
              </a:rPr>
              <a:t>    过去的一年大家都很努力和怀念，因为都为了共同目标的付出了很多，为了集体的荣誉，昼夜伏笔，辛勤苦干，实地调查走访，积累了大量的资源资料，为领导的决策提供了有力的证据和材料，使得工作大获成功。</a:t>
            </a:r>
          </a:p>
          <a:p>
            <a:pPr algn="just"/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algn="just"/>
            <a:r>
              <a:rPr lang="zh-CN" altLang="en-US" dirty="0">
                <a:latin typeface="黑体" pitchFamily="49" charset="-122"/>
                <a:ea typeface="黑体" pitchFamily="49" charset="-122"/>
              </a:rPr>
              <a:t>最后，预祝各位在新的一年里工作顺利，家庭幸福！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85" y="1224402"/>
            <a:ext cx="1507524" cy="17283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矩形 30"/>
          <p:cNvSpPr/>
          <p:nvPr/>
        </p:nvSpPr>
        <p:spPr>
          <a:xfrm>
            <a:off x="993219" y="3077141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董事长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80895" y="366382"/>
            <a:ext cx="2402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领导寄语</a:t>
            </a:r>
            <a:endParaRPr lang="zh-CN" altLang="en-US" sz="40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颁奖配音_领导寄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8200" y="2176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8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3725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00200" y="1581150"/>
            <a:ext cx="400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n w="19050">
                  <a:solidFill>
                    <a:srgbClr val="FFFFCC"/>
                  </a:solidFill>
                </a:ln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6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第一项：才艺汇演</a:t>
            </a:r>
            <a:endParaRPr lang="zh-CN" altLang="en-US" sz="3200" b="1" dirty="0">
              <a:ln w="19050">
                <a:solidFill>
                  <a:srgbClr val="FFFFCC"/>
                </a:solidFill>
              </a:ln>
              <a:gradFill>
                <a:gsLst>
                  <a:gs pos="0">
                    <a:srgbClr val="FFC000"/>
                  </a:gs>
                  <a:gs pos="3350">
                    <a:srgbClr val="FF0000"/>
                  </a:gs>
                  <a:gs pos="6000">
                    <a:srgbClr val="FFFF00"/>
                  </a:gs>
                  <a:gs pos="100000">
                    <a:srgbClr val="FF00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2057400" y="2201279"/>
            <a:ext cx="400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n w="19050">
                  <a:solidFill>
                    <a:srgbClr val="FFFFCC"/>
                  </a:solidFill>
                </a:ln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6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第二项：颁奖典礼</a:t>
            </a:r>
            <a:endParaRPr lang="zh-CN" altLang="en-US" sz="3200" b="1" dirty="0">
              <a:ln w="19050">
                <a:solidFill>
                  <a:srgbClr val="FFFFCC"/>
                </a:solidFill>
              </a:ln>
              <a:gradFill>
                <a:gsLst>
                  <a:gs pos="0">
                    <a:srgbClr val="FFC000"/>
                  </a:gs>
                  <a:gs pos="3350">
                    <a:srgbClr val="FF0000"/>
                  </a:gs>
                  <a:gs pos="6000">
                    <a:srgbClr val="FFFF00"/>
                  </a:gs>
                  <a:gs pos="100000">
                    <a:srgbClr val="FF00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2628872" y="2856127"/>
            <a:ext cx="400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n w="19050">
                  <a:solidFill>
                    <a:srgbClr val="FFFFCC"/>
                  </a:solidFill>
                </a:ln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6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第三项：获奖感言</a:t>
            </a:r>
            <a:endParaRPr lang="zh-CN" altLang="en-US" sz="3200" b="1" dirty="0">
              <a:ln w="19050">
                <a:solidFill>
                  <a:srgbClr val="FFFFCC"/>
                </a:solidFill>
              </a:ln>
              <a:gradFill>
                <a:gsLst>
                  <a:gs pos="0">
                    <a:srgbClr val="FFC000"/>
                  </a:gs>
                  <a:gs pos="3350">
                    <a:srgbClr val="FF0000"/>
                  </a:gs>
                  <a:gs pos="6000">
                    <a:srgbClr val="FFFF00"/>
                  </a:gs>
                  <a:gs pos="100000">
                    <a:srgbClr val="FF00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3162272" y="3510975"/>
            <a:ext cx="400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n w="19050">
                  <a:solidFill>
                    <a:srgbClr val="FFFFCC"/>
                  </a:solidFill>
                </a:ln>
                <a:gradFill>
                  <a:gsLst>
                    <a:gs pos="0">
                      <a:srgbClr val="FFC000"/>
                    </a:gs>
                    <a:gs pos="3350">
                      <a:srgbClr val="FF0000"/>
                    </a:gs>
                    <a:gs pos="6000">
                      <a:srgbClr val="FFFF00"/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第四项：狂欢盛宴</a:t>
            </a:r>
            <a:endParaRPr lang="zh-CN" altLang="en-US" sz="3200" b="1" dirty="0">
              <a:ln w="19050">
                <a:solidFill>
                  <a:srgbClr val="FFFFCC"/>
                </a:solidFill>
              </a:ln>
              <a:gradFill>
                <a:gsLst>
                  <a:gs pos="0">
                    <a:srgbClr val="FFC000"/>
                  </a:gs>
                  <a:gs pos="3350">
                    <a:srgbClr val="FF0000"/>
                  </a:gs>
                  <a:gs pos="6000">
                    <a:srgbClr val="FFFF00"/>
                  </a:gs>
                  <a:gs pos="100000">
                    <a:srgbClr val="FF00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5180" y="583109"/>
            <a:ext cx="2695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晚会流程</a:t>
            </a:r>
            <a:endParaRPr lang="zh-CN" altLang="en-US" sz="44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57" y="2310766"/>
            <a:ext cx="2039124" cy="2318384"/>
          </a:xfrm>
          <a:prstGeom prst="rect">
            <a:avLst/>
          </a:prstGeom>
          <a:effectLst>
            <a:reflection blurRad="6350" stA="30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89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2263140"/>
            <a:ext cx="609600" cy="548640"/>
          </a:xfrm>
          <a:prstGeom prst="rect">
            <a:avLst/>
          </a:prstGeom>
        </p:spPr>
      </p:pic>
      <p:sp>
        <p:nvSpPr>
          <p:cNvPr id="25" name="剪去单角的矩形 24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4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1953"/>
            <a:ext cx="2181357" cy="2480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1203598"/>
            <a:ext cx="4805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才艺汇演</a:t>
            </a:r>
            <a:endParaRPr lang="zh-CN" altLang="en-US" sz="80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7555" y="2498950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现在开始</a:t>
            </a:r>
            <a:endParaRPr lang="zh-CN" altLang="en-US" sz="66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61255" y="2798068"/>
            <a:ext cx="66479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第一个节目设计部合唱</a:t>
            </a:r>
            <a:r>
              <a:rPr lang="en-US" altLang="zh-C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朋友</a:t>
            </a:r>
            <a:r>
              <a:rPr lang="en-US" altLang="zh-C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88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79 -0.2784 L -5.55556E-7 3.8271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139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11" grpId="0"/>
      <p:bldP spid="12" grpId="0"/>
      <p:bldP spid="12" grpId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2404430"/>
            <a:ext cx="609600" cy="548640"/>
          </a:xfrm>
          <a:prstGeom prst="rect">
            <a:avLst/>
          </a:prstGeom>
        </p:spPr>
      </p:pic>
      <p:sp>
        <p:nvSpPr>
          <p:cNvPr id="22" name="剪去单角的矩形 21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4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251248" y="1332904"/>
            <a:ext cx="4805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4B33E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523002"/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颁奖典礼</a:t>
            </a:r>
            <a:endParaRPr lang="zh-CN" altLang="en-US" sz="88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4B33E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523002"/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77555" y="2835354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523002"/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现在开始</a:t>
            </a:r>
            <a:endParaRPr lang="zh-CN" altLang="en-US" sz="66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523002"/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28" y="1738269"/>
            <a:ext cx="2181357" cy="2480097"/>
          </a:xfrm>
          <a:prstGeom prst="rect">
            <a:avLst/>
          </a:prstGeom>
          <a:effectLst>
            <a:reflection blurRad="6350" stA="21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71 -0.06512 L 0.00052 0.004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2" y="34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4" grpId="0"/>
      <p:bldP spid="24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2263140"/>
            <a:ext cx="609600" cy="548640"/>
          </a:xfrm>
          <a:prstGeom prst="rect">
            <a:avLst/>
          </a:prstGeom>
        </p:spPr>
      </p:pic>
      <p:sp>
        <p:nvSpPr>
          <p:cNvPr id="25" name="剪去单角的矩形 24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4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1953"/>
            <a:ext cx="2181357" cy="2480097"/>
          </a:xfrm>
          <a:prstGeom prst="rect">
            <a:avLst/>
          </a:prstGeom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095470" y="1928650"/>
            <a:ext cx="42148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 algn="ctr"/>
            <a:r>
              <a:rPr lang="zh-CN" altLang="en-US" sz="60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最佳团队奖</a:t>
            </a:r>
            <a:endParaRPr lang="zh-CN" altLang="en-US" sz="60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2262158" y="2930664"/>
            <a:ext cx="4214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李</a:t>
            </a:r>
            <a:r>
              <a:rPr lang="zh-CN" altLang="en-US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某某</a:t>
            </a:r>
            <a:endParaRPr lang="zh-CN" altLang="en-US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15" y="1380411"/>
            <a:ext cx="1444550" cy="210573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79 -0.2784 L -5.55556E-7 3.8271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139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197642"/>
            <a:ext cx="8010394" cy="9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9560" y="1496854"/>
            <a:ext cx="52629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回顾</a:t>
            </a:r>
            <a:r>
              <a:rPr lang="en-US" altLang="zh-CN" sz="5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2016</a:t>
            </a:r>
          </a:p>
          <a:p>
            <a:pPr algn="ctr"/>
            <a:r>
              <a:rPr lang="zh-CN" altLang="en-US" sz="36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我们团结一心、努力奋斗</a:t>
            </a:r>
            <a:endParaRPr lang="en-US" altLang="zh-CN" sz="3600" b="1" dirty="0" smtClean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36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取得了圆满的业绩！</a:t>
            </a:r>
            <a:endParaRPr lang="zh-CN" altLang="en-US" sz="3600" b="1" dirty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91680" y="2243183"/>
            <a:ext cx="5943314" cy="71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6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5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2263140"/>
            <a:ext cx="609600" cy="548640"/>
          </a:xfrm>
          <a:prstGeom prst="rect">
            <a:avLst/>
          </a:prstGeom>
        </p:spPr>
      </p:pic>
      <p:sp>
        <p:nvSpPr>
          <p:cNvPr id="25" name="剪去单角的矩形 24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4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1953"/>
            <a:ext cx="2181357" cy="2480097"/>
          </a:xfrm>
          <a:prstGeom prst="rect">
            <a:avLst/>
          </a:prstGeom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095470" y="1928650"/>
            <a:ext cx="42148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 algn="ctr"/>
            <a:r>
              <a:rPr lang="zh-CN" altLang="en-US" sz="60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5AB3D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000000">
                      <a:alpha val="45000"/>
                    </a:srgbClr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最佳新人奖</a:t>
            </a:r>
            <a:endParaRPr lang="zh-CN" altLang="en-US" sz="60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5AB3D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000000">
                    <a:alpha val="45000"/>
                  </a:srgbClr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2262158" y="2930664"/>
            <a:ext cx="4214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张某某</a:t>
            </a:r>
            <a:endParaRPr lang="zh-CN" altLang="en-US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" y="1319843"/>
            <a:ext cx="1622365" cy="188659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9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79 -0.2784 L -5.55556E-7 3.8271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139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2404430"/>
            <a:ext cx="609600" cy="548640"/>
          </a:xfrm>
          <a:prstGeom prst="rect">
            <a:avLst/>
          </a:prstGeom>
        </p:spPr>
      </p:pic>
      <p:sp>
        <p:nvSpPr>
          <p:cNvPr id="25" name="剪去单角的矩形 24"/>
          <p:cNvSpPr/>
          <p:nvPr/>
        </p:nvSpPr>
        <p:spPr>
          <a:xfrm>
            <a:off x="-76200" y="908162"/>
            <a:ext cx="9296399" cy="3492388"/>
          </a:xfrm>
          <a:prstGeom prst="snip1Rect">
            <a:avLst>
              <a:gd name="adj" fmla="val 1394"/>
            </a:avLst>
          </a:prstGeom>
          <a:solidFill>
            <a:srgbClr val="DA5D00">
              <a:alpha val="54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28" y="1738269"/>
            <a:ext cx="2181357" cy="2480097"/>
          </a:xfrm>
          <a:prstGeom prst="rect">
            <a:avLst/>
          </a:prstGeom>
          <a:effectLst>
            <a:reflection blurRad="6350" stA="21000" endPos="3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1251248" y="1332904"/>
            <a:ext cx="4805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gradFill>
                  <a:gsLst>
                    <a:gs pos="0">
                      <a:srgbClr val="FFE943"/>
                    </a:gs>
                    <a:gs pos="50000">
                      <a:schemeClr val="bg1"/>
                    </a:gs>
                    <a:gs pos="100000">
                      <a:srgbClr val="F4B33E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rgbClr val="523002"/>
                  </a:outerShdw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获奖感言</a:t>
            </a:r>
            <a:endParaRPr lang="zh-CN" altLang="en-US" sz="8800" b="1" dirty="0">
              <a:gradFill>
                <a:gsLst>
                  <a:gs pos="0">
                    <a:srgbClr val="FFE943"/>
                  </a:gs>
                  <a:gs pos="50000">
                    <a:schemeClr val="bg1"/>
                  </a:gs>
                  <a:gs pos="100000">
                    <a:srgbClr val="F4B33E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523002"/>
                </a:outerShdw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357290" y="2779454"/>
            <a:ext cx="4214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下面有请宋某某</a:t>
            </a:r>
            <a:endParaRPr lang="zh-CN" altLang="en-US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6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71 -0.06512 L 0.00052 0.004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2" y="34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  <p:bldP spid="28" grpId="0"/>
      <p:bldP spid="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920428" y="1021305"/>
            <a:ext cx="7392888" cy="3563928"/>
          </a:xfrm>
          <a:prstGeom prst="roundRect">
            <a:avLst/>
          </a:prstGeom>
          <a:solidFill>
            <a:srgbClr val="FF9201">
              <a:alpha val="25098"/>
            </a:srgbClr>
          </a:solidFill>
          <a:ln>
            <a:gradFill flip="none" rotWithShape="1">
              <a:gsLst>
                <a:gs pos="0">
                  <a:srgbClr val="FFC000"/>
                </a:gs>
                <a:gs pos="50000">
                  <a:srgbClr val="FFFF00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215900" algn="ctr" rotWithShape="0">
              <a:prstClr val="black">
                <a:alpha val="27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409" indent="-285409" algn="l" defTabSz="913313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n"/>
            </a:pPr>
            <a:endParaRPr lang="en-US" altLang="zh-CN" sz="14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98565"/>
            <a:ext cx="5344973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549498"/>
            <a:ext cx="460851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50000">
                      <a:srgbClr val="FFFF00"/>
                    </a:gs>
                    <a:gs pos="74000">
                      <a:schemeClr val="accent6">
                        <a:lumMod val="0"/>
                        <a:lumOff val="100000"/>
                      </a:schemeClr>
                    </a:gs>
                    <a:gs pos="7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79646">
                        <a:lumMod val="75000"/>
                      </a:srgbClr>
                    </a:gs>
                  </a:gsLst>
                  <a:lin ang="13500000" scaled="1"/>
                </a:gradFill>
                <a:effectLst/>
              </a:rPr>
              <a:t>一等奖：笔记本一台</a:t>
            </a:r>
            <a:endParaRPr lang="en-US" altLang="zh-CN" sz="2800" dirty="0" smtClean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79646">
                      <a:lumMod val="75000"/>
                    </a:srgbClr>
                  </a:gs>
                </a:gsLst>
                <a:lin ang="13500000" scaled="1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2237665"/>
            <a:ext cx="4608512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50000">
                      <a:srgbClr val="FFFF00"/>
                    </a:gs>
                    <a:gs pos="74000">
                      <a:schemeClr val="accent6">
                        <a:lumMod val="0"/>
                        <a:lumOff val="100000"/>
                      </a:schemeClr>
                    </a:gs>
                    <a:gs pos="7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79646">
                        <a:lumMod val="75000"/>
                      </a:srgbClr>
                    </a:gs>
                  </a:gsLst>
                  <a:lin ang="13500000" scaled="1"/>
                </a:gradFill>
                <a:effectLst/>
              </a:rPr>
              <a:t>二等奖</a:t>
            </a:r>
            <a:r>
              <a:rPr lang="zh-CN" altLang="en-US" sz="28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79646">
                        <a:lumMod val="75000"/>
                      </a:srgbClr>
                    </a:gs>
                  </a:gsLst>
                  <a:lin ang="13500000" scaled="1"/>
                </a:gradFill>
                <a:effectLst/>
              </a:rPr>
              <a:t>：智能机一台</a:t>
            </a:r>
            <a:endParaRPr lang="en-US" altLang="zh-CN" sz="2800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79646">
                      <a:lumMod val="75000"/>
                    </a:srgbClr>
                  </a:gs>
                </a:gsLst>
                <a:lin ang="13500000" scaled="1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2938434"/>
            <a:ext cx="4608512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50000">
                      <a:srgbClr val="FFFF00"/>
                    </a:gs>
                    <a:gs pos="74000">
                      <a:schemeClr val="accent6">
                        <a:lumMod val="0"/>
                        <a:lumOff val="100000"/>
                      </a:schemeClr>
                    </a:gs>
                    <a:gs pos="7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79646">
                        <a:lumMod val="75000"/>
                      </a:srgbClr>
                    </a:gs>
                  </a:gsLst>
                  <a:lin ang="13500000" scaled="1"/>
                </a:gradFill>
                <a:effectLst/>
              </a:rPr>
              <a:t>三等奖</a:t>
            </a:r>
            <a:r>
              <a:rPr lang="zh-CN" altLang="en-US" sz="28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79646">
                        <a:lumMod val="75000"/>
                      </a:srgbClr>
                    </a:gs>
                  </a:gsLst>
                  <a:lin ang="13500000" scaled="1"/>
                </a:gradFill>
                <a:effectLst/>
              </a:rPr>
              <a:t>：精美茶杯</a:t>
            </a:r>
            <a:endParaRPr lang="en-US" altLang="zh-CN" sz="2800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79646">
                      <a:lumMod val="75000"/>
                    </a:srgbClr>
                  </a:gs>
                </a:gsLst>
                <a:lin ang="13500000" scaled="1"/>
              </a:gradFill>
              <a:effectLst/>
            </a:endParaRPr>
          </a:p>
        </p:txBody>
      </p:sp>
      <p:pic>
        <p:nvPicPr>
          <p:cNvPr id="45" name="Picture 27" descr="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00115"/>
            <a:ext cx="3204361" cy="10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4168974" y="-668610"/>
            <a:ext cx="6735984" cy="6433488"/>
            <a:chOff x="0" y="0"/>
            <a:chExt cx="2208" cy="2208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0" y="76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0" y="0"/>
              <a:ext cx="2208" cy="2208"/>
              <a:chOff x="0" y="0"/>
              <a:chExt cx="2208" cy="2208"/>
            </a:xfrm>
          </p:grpSpPr>
          <p:grpSp>
            <p:nvGrpSpPr>
              <p:cNvPr id="10" name="Group 10"/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2208" cy="2208"/>
                <a:chOff x="0" y="0"/>
                <a:chExt cx="2208" cy="2208"/>
              </a:xfrm>
            </p:grpSpPr>
            <p:grpSp>
              <p:nvGrpSpPr>
                <p:cNvPr id="26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2208" cy="2202"/>
                  <a:chOff x="0" y="0"/>
                  <a:chExt cx="1429" cy="1429"/>
                </a:xfrm>
              </p:grpSpPr>
              <p:grpSp>
                <p:nvGrpSpPr>
                  <p:cNvPr id="34" name="Group 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8" name="AutoShape 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9" name="AutoShape 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5" name="Group 15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6" name="AutoShape 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" name="AutoShape 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7" name="Group 18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" y="3"/>
                  <a:ext cx="2208" cy="2202"/>
                  <a:chOff x="0" y="0"/>
                  <a:chExt cx="1429" cy="1429"/>
                </a:xfrm>
              </p:grpSpPr>
              <p:grpSp>
                <p:nvGrpSpPr>
                  <p:cNvPr id="28" name="Group 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2" name="AutoShape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3" name="AutoShape 2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9" name="Group 2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0" name="AutoShape 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" name="AutoShape 2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1" name="Group 25"/>
              <p:cNvGrpSpPr>
                <a:grpSpLocks noChangeAspect="1"/>
              </p:cNvGrpSpPr>
              <p:nvPr/>
            </p:nvGrpSpPr>
            <p:grpSpPr bwMode="auto">
              <a:xfrm rot="1320000">
                <a:off x="318" y="359"/>
                <a:ext cx="1546" cy="1546"/>
                <a:chOff x="0" y="0"/>
                <a:chExt cx="2208" cy="2208"/>
              </a:xfrm>
            </p:grpSpPr>
            <p:grpSp>
              <p:nvGrpSpPr>
                <p:cNvPr id="1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2208" cy="2202"/>
                  <a:chOff x="0" y="0"/>
                  <a:chExt cx="1429" cy="1429"/>
                </a:xfrm>
              </p:grpSpPr>
              <p:grpSp>
                <p:nvGrpSpPr>
                  <p:cNvPr id="20" name="Group 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4" name="AutoShape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5" name="AutoShape 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1" name="Group 30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2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3" name="AutoShape 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" name="Group 33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" y="3"/>
                  <a:ext cx="2208" cy="2202"/>
                  <a:chOff x="0" y="0"/>
                  <a:chExt cx="1429" cy="1429"/>
                </a:xfrm>
              </p:grpSpPr>
              <p:grpSp>
                <p:nvGrpSpPr>
                  <p:cNvPr id="14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18" name="AutoShape 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9" name="AutoShape 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 3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16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7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41" name="audio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2269657"/>
            <a:ext cx="6096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85714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714">
                                          <p:cBhvr additive="base">
                                            <p:cTn id="1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714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3599E-7 L -0.49809 -4.3599E-7 " pathEditMode="relative" rAng="0" ptsTypes="AA">
                                          <p:cBhvr>
                                            <p:cTn id="35" dur="4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-2491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19000" decel="5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4.44444E-6 L 1.08802 0.00583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54392" y="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42" grpId="0" animBg="1"/>
          <p:bldP spid="3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3599E-7 L -0.49809 -4.3599E-7 " pathEditMode="relative" rAng="0" ptsTypes="AA">
                                          <p:cBhvr>
                                            <p:cTn id="35" dur="4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-2491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19000" decel="5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4.44444E-6 L 1.08802 0.00583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54392" y="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42" grpId="0" animBg="1"/>
          <p:bldP spid="3" grpId="0"/>
          <p:bldP spid="5" grpId="0"/>
          <p:bldP spid="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 - 企业专题片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2616" y="2121699"/>
            <a:ext cx="609600" cy="6096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47664" y="2067694"/>
            <a:ext cx="6174690" cy="757568"/>
            <a:chOff x="2411760" y="1695460"/>
            <a:chExt cx="4695305" cy="576064"/>
          </a:xfrm>
        </p:grpSpPr>
        <p:pic>
          <p:nvPicPr>
            <p:cNvPr id="12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831641" y="1798826"/>
              <a:ext cx="1632408" cy="39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展望</a:t>
              </a:r>
              <a:r>
                <a:rPr lang="en-US" altLang="zh-CN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2016</a:t>
              </a:r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2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1760" y="289727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新的一年里，我们团结奋进，共创辉煌！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2142942" y="1347614"/>
            <a:ext cx="2964382" cy="2963225"/>
          </a:xfrm>
          <a:prstGeom prst="ellipse">
            <a:avLst/>
          </a:prstGeom>
          <a:solidFill>
            <a:srgbClr val="C7000B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840166" y="2545294"/>
            <a:ext cx="534316" cy="534107"/>
          </a:xfrm>
          <a:prstGeom prst="ellipse">
            <a:avLst/>
          </a:prstGeom>
          <a:solidFill>
            <a:srgbClr val="D7000F"/>
          </a:solidFill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2700" kern="0">
                <a:solidFill>
                  <a:sysClr val="window" lastClr="FFFFFF"/>
                </a:solidFill>
                <a:latin typeface="Calibri"/>
              </a:rPr>
              <a:t>2</a:t>
            </a:r>
          </a:p>
        </p:txBody>
      </p:sp>
      <p:sp>
        <p:nvSpPr>
          <p:cNvPr id="15" name="椭圆 14"/>
          <p:cNvSpPr/>
          <p:nvPr/>
        </p:nvSpPr>
        <p:spPr>
          <a:xfrm>
            <a:off x="1376304" y="2085357"/>
            <a:ext cx="1488320" cy="1487740"/>
          </a:xfrm>
          <a:prstGeom prst="ellipse">
            <a:avLst/>
          </a:prstGeom>
          <a:solidFill>
            <a:srgbClr val="FABE00"/>
          </a:solidFill>
          <a:ln w="25400" cap="flat" cmpd="sng" algn="ctr">
            <a:noFill/>
            <a:prstDash val="solid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zh-CN" altLang="en-US" sz="15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sz="1500" ker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305850" y="1347614"/>
            <a:ext cx="534316" cy="534107"/>
          </a:xfrm>
          <a:prstGeom prst="ellipse">
            <a:avLst/>
          </a:prstGeom>
          <a:solidFill>
            <a:srgbClr val="D7000F"/>
          </a:solidFill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2700" kern="0">
                <a:solidFill>
                  <a:sysClr val="window" lastClr="FFFFFF"/>
                </a:solidFill>
                <a:latin typeface="Calibri"/>
              </a:rPr>
              <a:t>1</a:t>
            </a:r>
          </a:p>
        </p:txBody>
      </p:sp>
      <p:sp>
        <p:nvSpPr>
          <p:cNvPr id="17" name="椭圆 16"/>
          <p:cNvSpPr/>
          <p:nvPr/>
        </p:nvSpPr>
        <p:spPr>
          <a:xfrm>
            <a:off x="4305850" y="3784529"/>
            <a:ext cx="534316" cy="534107"/>
          </a:xfrm>
          <a:prstGeom prst="ellipse">
            <a:avLst/>
          </a:prstGeom>
          <a:solidFill>
            <a:srgbClr val="D7000F"/>
          </a:solidFill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2700" kern="0">
                <a:solidFill>
                  <a:sysClr val="window" lastClr="FFFFFF"/>
                </a:solidFill>
                <a:latin typeface="Calibri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3905" y="1984380"/>
            <a:ext cx="1728867" cy="168969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</a:t>
            </a:r>
            <a:r>
              <a:rPr lang="zh-CN" altLang="en-US" sz="9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在这里。您的内容打在这里，或者通过复制您的文本后，在此框中选择粘贴。您的内容打在这里。您的内容打在这里，或者通过复制您的文本后，在此框中选择粘贴。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02338" y="1278237"/>
            <a:ext cx="2564449" cy="78945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3467" y="2443279"/>
            <a:ext cx="2564449" cy="78945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文字。您的内容打在这里，或者通过复制您的文本后，在此框中选择粘贴，并选择只保留文字。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7324" y="3674073"/>
            <a:ext cx="2564449" cy="78945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40055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点击此处添加标题</a:t>
            </a:r>
          </a:p>
        </p:txBody>
      </p:sp>
      <p:sp>
        <p:nvSpPr>
          <p:cNvPr id="3" name="Freeform 3"/>
          <p:cNvSpPr/>
          <p:nvPr/>
        </p:nvSpPr>
        <p:spPr>
          <a:xfrm>
            <a:off x="3022103" y="1108174"/>
            <a:ext cx="3278188" cy="3278187"/>
          </a:xfrm>
          <a:custGeom>
            <a:avLst/>
            <a:gdLst>
              <a:gd name="connsiteX0" fmla="*/ 0 w 3277819"/>
              <a:gd name="connsiteY0" fmla="*/ 1638874 h 3277748"/>
              <a:gd name="connsiteX1" fmla="*/ 1638910 w 3277819"/>
              <a:gd name="connsiteY1" fmla="*/ 0 h 3277748"/>
              <a:gd name="connsiteX2" fmla="*/ 3277820 w 3277819"/>
              <a:gd name="connsiteY2" fmla="*/ 1638874 h 3277748"/>
              <a:gd name="connsiteX3" fmla="*/ 1638910 w 3277819"/>
              <a:gd name="connsiteY3" fmla="*/ 3277748 h 3277748"/>
              <a:gd name="connsiteX4" fmla="*/ 0 w 3277819"/>
              <a:gd name="connsiteY4" fmla="*/ 1638874 h 32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819" h="3277748">
                <a:moveTo>
                  <a:pt x="0" y="1638874"/>
                </a:moveTo>
                <a:cubicBezTo>
                  <a:pt x="0" y="733749"/>
                  <a:pt x="733765" y="0"/>
                  <a:pt x="1638910" y="0"/>
                </a:cubicBezTo>
                <a:cubicBezTo>
                  <a:pt x="2544055" y="0"/>
                  <a:pt x="3277820" y="733749"/>
                  <a:pt x="3277820" y="1638874"/>
                </a:cubicBezTo>
                <a:cubicBezTo>
                  <a:pt x="3277820" y="2543999"/>
                  <a:pt x="2544055" y="3277748"/>
                  <a:pt x="1638910" y="3277748"/>
                </a:cubicBezTo>
                <a:cubicBezTo>
                  <a:pt x="733765" y="3277748"/>
                  <a:pt x="0" y="2543999"/>
                  <a:pt x="0" y="1638874"/>
                </a:cubicBezTo>
                <a:close/>
              </a:path>
            </a:pathLst>
          </a:custGeom>
          <a:solidFill>
            <a:srgbClr val="D7000F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32425" tIns="632415" rIns="632425" bIns="632415" spcCol="1270" anchor="ctr"/>
          <a:lstStyle/>
          <a:p>
            <a:pPr algn="ctr" defTabSz="1778000" fontAlgn="auto">
              <a:spcAft>
                <a:spcPts val="0"/>
              </a:spcAft>
              <a:defRPr/>
            </a:pPr>
            <a:endParaRPr lang="en-US" sz="4400" dirty="0">
              <a:latin typeface="U.S. 101" pitchFamily="2" charset="0"/>
            </a:endParaRPr>
          </a:p>
        </p:txBody>
      </p:sp>
      <p:sp>
        <p:nvSpPr>
          <p:cNvPr id="4" name="Freeform 10"/>
          <p:cNvSpPr/>
          <p:nvPr/>
        </p:nvSpPr>
        <p:spPr>
          <a:xfrm>
            <a:off x="2228353" y="1432024"/>
            <a:ext cx="1331913" cy="1331912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EE7D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19"/>
          <p:cNvSpPr/>
          <p:nvPr/>
        </p:nvSpPr>
        <p:spPr>
          <a:xfrm>
            <a:off x="1896566" y="2940149"/>
            <a:ext cx="998537" cy="998537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20"/>
          <p:cNvSpPr/>
          <p:nvPr/>
        </p:nvSpPr>
        <p:spPr>
          <a:xfrm>
            <a:off x="5093840" y="1005085"/>
            <a:ext cx="1035050" cy="103505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21"/>
          <p:cNvSpPr/>
          <p:nvPr/>
        </p:nvSpPr>
        <p:spPr>
          <a:xfrm>
            <a:off x="5384303" y="3586261"/>
            <a:ext cx="998538" cy="99695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23"/>
          <p:cNvSpPr/>
          <p:nvPr/>
        </p:nvSpPr>
        <p:spPr>
          <a:xfrm>
            <a:off x="5733553" y="2386111"/>
            <a:ext cx="755650" cy="75565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25"/>
          <p:cNvSpPr/>
          <p:nvPr/>
        </p:nvSpPr>
        <p:spPr>
          <a:xfrm>
            <a:off x="1009153" y="3735486"/>
            <a:ext cx="854075" cy="852488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D7000F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182880" rIns="182880" bIns="18288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26"/>
          <p:cNvSpPr/>
          <p:nvPr/>
        </p:nvSpPr>
        <p:spPr>
          <a:xfrm>
            <a:off x="6552703" y="2000349"/>
            <a:ext cx="1752600" cy="1751012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EE7D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32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sz="3200" dirty="0">
              <a:latin typeface="U.S. 101" pitchFamily="2" charset="0"/>
            </a:endParaRPr>
          </a:p>
        </p:txBody>
      </p:sp>
      <p:sp>
        <p:nvSpPr>
          <p:cNvPr id="13" name="Freeform 27"/>
          <p:cNvSpPr/>
          <p:nvPr/>
        </p:nvSpPr>
        <p:spPr>
          <a:xfrm>
            <a:off x="1323478" y="2174974"/>
            <a:ext cx="755650" cy="75565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Freeform 30"/>
          <p:cNvSpPr/>
          <p:nvPr/>
        </p:nvSpPr>
        <p:spPr>
          <a:xfrm>
            <a:off x="3022103" y="3825974"/>
            <a:ext cx="755650" cy="755650"/>
          </a:xfrm>
          <a:custGeom>
            <a:avLst/>
            <a:gdLst>
              <a:gd name="connsiteX0" fmla="*/ 0 w 1332585"/>
              <a:gd name="connsiteY0" fmla="*/ 666080 h 1332159"/>
              <a:gd name="connsiteX1" fmla="*/ 666293 w 1332585"/>
              <a:gd name="connsiteY1" fmla="*/ 0 h 1332159"/>
              <a:gd name="connsiteX2" fmla="*/ 1332586 w 1332585"/>
              <a:gd name="connsiteY2" fmla="*/ 666080 h 1332159"/>
              <a:gd name="connsiteX3" fmla="*/ 666293 w 1332585"/>
              <a:gd name="connsiteY3" fmla="*/ 1332160 h 1332159"/>
              <a:gd name="connsiteX4" fmla="*/ 0 w 1332585"/>
              <a:gd name="connsiteY4" fmla="*/ 666080 h 13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585" h="1332159">
                <a:moveTo>
                  <a:pt x="0" y="666080"/>
                </a:moveTo>
                <a:cubicBezTo>
                  <a:pt x="0" y="298214"/>
                  <a:pt x="298310" y="0"/>
                  <a:pt x="666293" y="0"/>
                </a:cubicBezTo>
                <a:cubicBezTo>
                  <a:pt x="1034276" y="0"/>
                  <a:pt x="1332586" y="298214"/>
                  <a:pt x="1332586" y="666080"/>
                </a:cubicBezTo>
                <a:cubicBezTo>
                  <a:pt x="1332586" y="1033946"/>
                  <a:pt x="1034276" y="1332160"/>
                  <a:pt x="666293" y="1332160"/>
                </a:cubicBezTo>
                <a:cubicBezTo>
                  <a:pt x="298310" y="1332160"/>
                  <a:pt x="0" y="1033946"/>
                  <a:pt x="0" y="666080"/>
                </a:cubicBezTo>
                <a:close/>
              </a:path>
            </a:pathLst>
          </a:custGeom>
          <a:solidFill>
            <a:srgbClr val="FABE00"/>
          </a:solid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文字</a:t>
            </a:r>
            <a:endParaRPr lang="en-US" sz="1200" dirty="0">
              <a:latin typeface="U.S. 101" pitchFamily="2" charset="0"/>
            </a:endParaRPr>
          </a:p>
        </p:txBody>
      </p:sp>
      <p:sp>
        <p:nvSpPr>
          <p:cNvPr id="17" name="TextBox 10"/>
          <p:cNvSpPr txBox="1"/>
          <p:nvPr/>
        </p:nvSpPr>
        <p:spPr bwMode="auto">
          <a:xfrm>
            <a:off x="4004766" y="2362599"/>
            <a:ext cx="1312862" cy="78521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zh-CN" altLang="en-US" sz="4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zh-CN" altLang="en-US" sz="4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70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 - 数码暴龙 - 铃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2121699"/>
            <a:ext cx="609600" cy="6096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547664" y="1851670"/>
            <a:ext cx="6174690" cy="757568"/>
            <a:chOff x="2411760" y="1695460"/>
            <a:chExt cx="4695305" cy="576064"/>
          </a:xfrm>
        </p:grpSpPr>
        <p:pic>
          <p:nvPicPr>
            <p:cNvPr id="11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031547" y="1798826"/>
              <a:ext cx="1232594" cy="39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新年寄语</a:t>
              </a:r>
              <a:endParaRPr lang="zh-CN" altLang="en-US" sz="2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67744" y="2681246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新的一年新的希望，让我们并肩共赢未来！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2" y="-92546"/>
            <a:ext cx="8494486" cy="5335034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-18741"/>
            <a:ext cx="2204517" cy="281280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979712" y="1998370"/>
            <a:ext cx="5402615" cy="1797516"/>
          </a:xfrm>
          <a:prstGeom prst="rect">
            <a:avLst/>
          </a:prstGeom>
          <a:noFill/>
        </p:spPr>
        <p:txBody>
          <a:bodyPr wrap="square" lIns="73253" tIns="36626" rIns="73253" bIns="36626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       新年</a:t>
            </a:r>
            <a:r>
              <a:rPr lang="zh-CN" altLang="en-US" sz="1600" b="1" dirty="0">
                <a:solidFill>
                  <a:srgbClr val="C00000"/>
                </a:solidFill>
              </a:rPr>
              <a:t>伊始，让我们把一切所经历过的，统统成为过去吧！以往的成功也好，失败也罢，让我们卸下沉重的包袱轻装上阵。新的一年，翻开新的一页，所有的期待与希望、向往与憧憬向我们走来。生活还要继续，梦想不断延伸，脚步依旧执着。整理好行囊，带上健康与平安，因为健康是幸福的起点，平安是最单纯的快乐，伴着一份好心情，微笑着出发，脚步轻盈，且歌且行。</a:t>
            </a:r>
            <a:endParaRPr lang="zh-CN" altLang="en-US" sz="1600" b="1" dirty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771800" y="1206282"/>
            <a:ext cx="720080" cy="720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/>
              <a:t>新</a:t>
            </a:r>
            <a:endParaRPr lang="zh-CN" altLang="en-US" sz="3600" dirty="0"/>
          </a:p>
        </p:txBody>
      </p:sp>
      <p:sp>
        <p:nvSpPr>
          <p:cNvPr id="72" name="椭圆 71"/>
          <p:cNvSpPr/>
          <p:nvPr/>
        </p:nvSpPr>
        <p:spPr>
          <a:xfrm>
            <a:off x="3635896" y="1206282"/>
            <a:ext cx="720080" cy="720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年</a:t>
            </a:r>
          </a:p>
        </p:txBody>
      </p:sp>
      <p:sp>
        <p:nvSpPr>
          <p:cNvPr id="73" name="椭圆 72"/>
          <p:cNvSpPr/>
          <p:nvPr/>
        </p:nvSpPr>
        <p:spPr>
          <a:xfrm>
            <a:off x="4499992" y="1206282"/>
            <a:ext cx="720080" cy="720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/>
              <a:t>寄</a:t>
            </a:r>
            <a:endParaRPr lang="zh-CN" altLang="en-US" sz="3600" dirty="0"/>
          </a:p>
        </p:txBody>
      </p:sp>
      <p:sp>
        <p:nvSpPr>
          <p:cNvPr id="74" name="椭圆 73"/>
          <p:cNvSpPr/>
          <p:nvPr/>
        </p:nvSpPr>
        <p:spPr>
          <a:xfrm>
            <a:off x="5364088" y="1206282"/>
            <a:ext cx="720080" cy="7200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语</a:t>
            </a:r>
          </a:p>
        </p:txBody>
      </p:sp>
      <p:pic>
        <p:nvPicPr>
          <p:cNvPr id="68" name="Picture 6" descr="C:\Users\Administrator\Desktop\云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 bwMode="auto">
          <a:xfrm>
            <a:off x="9429784" y="1071550"/>
            <a:ext cx="796072" cy="357190"/>
          </a:xfrm>
          <a:prstGeom prst="rect">
            <a:avLst/>
          </a:prstGeom>
          <a:noFill/>
        </p:spPr>
      </p:pic>
      <p:pic>
        <p:nvPicPr>
          <p:cNvPr id="69" name="Picture 6" descr="C:\Users\Administrator\Desktop\云.pn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 bwMode="auto">
          <a:xfrm flipH="1">
            <a:off x="-1224752" y="3964789"/>
            <a:ext cx="1224752" cy="450097"/>
          </a:xfrm>
          <a:prstGeom prst="rect">
            <a:avLst/>
          </a:prstGeom>
          <a:noFill/>
        </p:spPr>
      </p:pic>
      <p:pic>
        <p:nvPicPr>
          <p:cNvPr id="70" name="Picture 6" descr="C:\Users\Administrator\Desktop\云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 bwMode="auto">
          <a:xfrm flipH="1">
            <a:off x="-1071602" y="2964657"/>
            <a:ext cx="796072" cy="357190"/>
          </a:xfrm>
          <a:prstGeom prst="rect">
            <a:avLst/>
          </a:prstGeom>
          <a:noFill/>
        </p:spPr>
      </p:pic>
      <p:pic>
        <p:nvPicPr>
          <p:cNvPr id="71" name="Picture 6" descr="C:\Users\Administrator\Desktop\云.pn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 bwMode="auto">
          <a:xfrm>
            <a:off x="9286908" y="2357434"/>
            <a:ext cx="1224752" cy="450097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3015406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repeatCount="6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981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C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" grpId="0" animBg="1"/>
      <p:bldP spid="72" grpId="0" animBg="1"/>
      <p:bldP spid="73" grpId="0" animBg="1"/>
      <p:bldP spid="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2" y="-92546"/>
            <a:ext cx="8494486" cy="5335034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-18741"/>
            <a:ext cx="2204517" cy="281280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19672" y="1320101"/>
            <a:ext cx="6120679" cy="2043737"/>
          </a:xfrm>
          <a:prstGeom prst="rect">
            <a:avLst/>
          </a:prstGeom>
          <a:noFill/>
        </p:spPr>
        <p:txBody>
          <a:bodyPr wrap="square" lIns="73253" tIns="36626" rIns="73253" bIns="36626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祝</a:t>
            </a:r>
            <a:r>
              <a:rPr lang="en-US" altLang="zh-CN" sz="3200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:</a:t>
            </a:r>
            <a:endParaRPr lang="en-US" altLang="zh-CN" sz="3200" dirty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您及您的家人在新的一年里</a:t>
            </a:r>
            <a:endParaRPr lang="en-US" altLang="zh-CN" sz="3200" dirty="0" smtClean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工作顺利！万事如意！喜气羊羊</a:t>
            </a:r>
            <a:endParaRPr lang="en-US" altLang="zh-CN" sz="3200" dirty="0" smtClean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羊年大发！</a:t>
            </a:r>
            <a:endParaRPr lang="en-US" altLang="zh-CN" sz="3200" dirty="0" smtClean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8" name="Picture 6" descr="C:\Users\Administrator\Desktop\云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 bwMode="auto">
          <a:xfrm>
            <a:off x="9429784" y="1071550"/>
            <a:ext cx="796072" cy="357190"/>
          </a:xfrm>
          <a:prstGeom prst="rect">
            <a:avLst/>
          </a:prstGeom>
          <a:noFill/>
        </p:spPr>
      </p:pic>
      <p:pic>
        <p:nvPicPr>
          <p:cNvPr id="69" name="Picture 6" descr="C:\Users\Administrator\Desktop\云.pn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 bwMode="auto">
          <a:xfrm flipH="1">
            <a:off x="-1224752" y="3964789"/>
            <a:ext cx="1224752" cy="450097"/>
          </a:xfrm>
          <a:prstGeom prst="rect">
            <a:avLst/>
          </a:prstGeom>
          <a:noFill/>
        </p:spPr>
      </p:pic>
      <p:pic>
        <p:nvPicPr>
          <p:cNvPr id="70" name="Picture 6" descr="C:\Users\Administrator\Desktop\云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 bwMode="auto">
          <a:xfrm flipH="1">
            <a:off x="-1071602" y="2964657"/>
            <a:ext cx="796072" cy="357190"/>
          </a:xfrm>
          <a:prstGeom prst="rect">
            <a:avLst/>
          </a:prstGeom>
          <a:noFill/>
        </p:spPr>
      </p:pic>
      <p:pic>
        <p:nvPicPr>
          <p:cNvPr id="71" name="Picture 6" descr="C:\Users\Administrator\Desktop\云.pn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tretch>
            <a:fillRect/>
          </a:stretch>
        </p:blipFill>
        <p:spPr bwMode="auto">
          <a:xfrm>
            <a:off x="9286908" y="2357434"/>
            <a:ext cx="1224752" cy="450097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3015406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repeatCount="2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E981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C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547664" y="1995686"/>
            <a:ext cx="6174690" cy="757568"/>
            <a:chOff x="2411760" y="1695460"/>
            <a:chExt cx="4695305" cy="576064"/>
          </a:xfrm>
        </p:grpSpPr>
        <p:pic>
          <p:nvPicPr>
            <p:cNvPr id="10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895026" y="1798826"/>
              <a:ext cx="1505637" cy="39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年会片尾曲</a:t>
              </a:r>
              <a:endParaRPr lang="zh-CN" altLang="en-US" sz="2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55776" y="2825262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在这里输入内容，写一写吧？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14:pan dir="u"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197642"/>
            <a:ext cx="8010394" cy="9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3733" y="1419622"/>
            <a:ext cx="84946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展望</a:t>
            </a:r>
            <a:r>
              <a:rPr lang="en-US" altLang="zh-CN" sz="5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2017</a:t>
            </a:r>
            <a:endParaRPr lang="en-US" altLang="zh-CN" sz="5400" b="1" dirty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4000" b="1" dirty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我们将开拓创新、不断超越</a:t>
            </a:r>
            <a:endParaRPr lang="en-US" altLang="zh-CN" sz="4000" b="1" dirty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3600" b="1" dirty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以新的姿态、新的步伐，创造新的篇章！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91680" y="2243183"/>
            <a:ext cx="5943314" cy="71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8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3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金色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阳光总在风雨后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6592" y="2301023"/>
            <a:ext cx="609600" cy="6096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207" y="1350273"/>
            <a:ext cx="3697773" cy="2334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229" y="2864536"/>
            <a:ext cx="2139881" cy="133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2782" y="1970414"/>
            <a:ext cx="2357495" cy="1561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6628" y="484022"/>
            <a:ext cx="3155845" cy="1817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783" y="1022828"/>
            <a:ext cx="3613358" cy="2093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3286" y="1550573"/>
            <a:ext cx="2761885" cy="1922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1" y="3131172"/>
            <a:ext cx="2592287" cy="1606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5" y="2069795"/>
            <a:ext cx="3082125" cy="212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2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as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3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4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3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animMotion origin="layout" path="M -1.94444E-6 1.11111E-6 L -0.54305 1.11111E-6 " pathEditMode="relative" rAng="0" ptsTypes="AA">
                                      <p:cBhvr>
                                        <p:cTn id="61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3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animMotion origin="layout" path="M 1.94444E-6 1.11111E-6 L -0.47743 1.11111E-6 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2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2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 numSld="9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197642"/>
            <a:ext cx="8010394" cy="9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1107" y="1419622"/>
            <a:ext cx="659988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某某</a:t>
            </a:r>
            <a:r>
              <a:rPr lang="zh-CN" altLang="en-US" sz="5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集团</a:t>
            </a:r>
            <a:r>
              <a:rPr lang="en-US" altLang="zh-CN" sz="5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sz="5400" b="1" dirty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4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2016-2017</a:t>
            </a:r>
            <a:r>
              <a:rPr lang="zh-CN" altLang="en-US" sz="44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年度总结年会</a:t>
            </a:r>
            <a:endParaRPr lang="en-US" altLang="zh-CN" sz="4400" b="1" dirty="0" smtClean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32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3200" b="1" dirty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文字图片易修改</a:t>
            </a:r>
            <a:r>
              <a:rPr lang="en-US" altLang="zh-CN" sz="3200" b="1" dirty="0" smtClean="0">
                <a:gradFill>
                  <a:gsLst>
                    <a:gs pos="0">
                      <a:srgbClr val="FFFFFF"/>
                    </a:gs>
                    <a:gs pos="5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400" b="1" dirty="0">
              <a:gradFill>
                <a:gsLst>
                  <a:gs pos="0">
                    <a:srgbClr val="FFFFFF"/>
                  </a:gs>
                  <a:gs pos="5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effectLst>
                <a:glow rad="101600">
                  <a:srgbClr val="C00000">
                    <a:alpha val="60000"/>
                  </a:srgb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4168974" y="-668610"/>
            <a:ext cx="6735984" cy="6433488"/>
            <a:chOff x="0" y="0"/>
            <a:chExt cx="2208" cy="2208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0" y="76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2" name="Group 9"/>
            <p:cNvGrpSpPr>
              <a:grpSpLocks noChangeAspect="1"/>
            </p:cNvGrpSpPr>
            <p:nvPr/>
          </p:nvGrpSpPr>
          <p:grpSpPr bwMode="auto">
            <a:xfrm>
              <a:off x="0" y="0"/>
              <a:ext cx="2208" cy="2208"/>
              <a:chOff x="0" y="0"/>
              <a:chExt cx="2208" cy="2208"/>
            </a:xfrm>
          </p:grpSpPr>
          <p:grpSp>
            <p:nvGrpSpPr>
              <p:cNvPr id="15" name="Group 10"/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2208" cy="2208"/>
                <a:chOff x="0" y="0"/>
                <a:chExt cx="2208" cy="2208"/>
              </a:xfrm>
            </p:grpSpPr>
            <p:grpSp>
              <p:nvGrpSpPr>
                <p:cNvPr id="31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2208" cy="2202"/>
                  <a:chOff x="0" y="0"/>
                  <a:chExt cx="1429" cy="1429"/>
                </a:xfrm>
              </p:grpSpPr>
              <p:grpSp>
                <p:nvGrpSpPr>
                  <p:cNvPr id="39" name="Group 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43" name="AutoShape 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" name="AutoShape 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0" name="Group 15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41" name="AutoShape 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2" name="AutoShape 1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2" name="Group 18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" y="3"/>
                  <a:ext cx="2208" cy="2202"/>
                  <a:chOff x="0" y="0"/>
                  <a:chExt cx="1429" cy="1429"/>
                </a:xfrm>
              </p:grpSpPr>
              <p:grpSp>
                <p:nvGrpSpPr>
                  <p:cNvPr id="33" name="Group 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7" name="AutoShape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8" name="AutoShape 2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2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35" name="AutoShape 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6" name="AutoShape 2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6" name="Group 25"/>
              <p:cNvGrpSpPr>
                <a:grpSpLocks noChangeAspect="1"/>
              </p:cNvGrpSpPr>
              <p:nvPr/>
            </p:nvGrpSpPr>
            <p:grpSpPr bwMode="auto">
              <a:xfrm rot="1320000">
                <a:off x="318" y="359"/>
                <a:ext cx="1546" cy="1546"/>
                <a:chOff x="0" y="0"/>
                <a:chExt cx="2208" cy="2208"/>
              </a:xfrm>
            </p:grpSpPr>
            <p:grpSp>
              <p:nvGrpSpPr>
                <p:cNvPr id="17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2208" cy="2202"/>
                  <a:chOff x="0" y="0"/>
                  <a:chExt cx="1429" cy="1429"/>
                </a:xfrm>
              </p:grpSpPr>
              <p:grpSp>
                <p:nvGrpSpPr>
                  <p:cNvPr id="25" name="Group 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9" name="AutoShape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AutoShape 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6" name="Group 30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7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AutoShape 3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" name="Group 33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" y="3"/>
                  <a:ext cx="2208" cy="2202"/>
                  <a:chOff x="0" y="0"/>
                  <a:chExt cx="1429" cy="1429"/>
                </a:xfrm>
              </p:grpSpPr>
              <p:grpSp>
                <p:nvGrpSpPr>
                  <p:cNvPr id="19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86" y="0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3" name="AutoShape 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AutoShape 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0" name="Group 3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687" y="-1"/>
                    <a:ext cx="56" cy="1429"/>
                    <a:chOff x="0" y="0"/>
                    <a:chExt cx="56" cy="1429"/>
                  </a:xfrm>
                </p:grpSpPr>
                <p:sp>
                  <p:nvSpPr>
                    <p:cNvPr id="21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0" y="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2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0" y="714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999"/>
                      </a:scheme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64126" y="2263731"/>
            <a:ext cx="5943314" cy="71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6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8.33333E-7 4.44444E-6 L 1.08802 0.005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4392" y="2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2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2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59832" y="62753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dirty="0" smtClean="0">
                <a:gradFill>
                  <a:gsLst>
                    <a:gs pos="0">
                      <a:srgbClr val="FFFFFF"/>
                    </a:gs>
                    <a:gs pos="40000">
                      <a:srgbClr val="FFC00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latin typeface="华康俪金黑W8" pitchFamily="49" charset="-122"/>
                <a:ea typeface="华康俪金黑W8" pitchFamily="49" charset="-122"/>
              </a:rPr>
              <a:t>晚会流程</a:t>
            </a:r>
            <a:endParaRPr lang="zh-CN" altLang="en-US" sz="5400" dirty="0">
              <a:gradFill>
                <a:gsLst>
                  <a:gs pos="0">
                    <a:srgbClr val="FFFFFF"/>
                  </a:gs>
                  <a:gs pos="40000">
                    <a:srgbClr val="FFC000"/>
                  </a:gs>
                  <a:gs pos="100000">
                    <a:srgbClr val="FFFFFF"/>
                  </a:gs>
                </a:gsLst>
                <a:lin ang="13500000" scaled="1"/>
              </a:gradFill>
              <a:latin typeface="华康俪金黑W8" pitchFamily="49" charset="-122"/>
              <a:ea typeface="华康俪金黑W8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267744" y="1623452"/>
            <a:ext cx="4695305" cy="576064"/>
            <a:chOff x="2411760" y="1695460"/>
            <a:chExt cx="4695305" cy="576064"/>
          </a:xfrm>
        </p:grpSpPr>
        <p:pic>
          <p:nvPicPr>
            <p:cNvPr id="19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923927" y="1798826"/>
              <a:ext cx="1447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回顾</a:t>
              </a:r>
              <a:r>
                <a:rPr lang="en-US" altLang="zh-CN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67744" y="2355726"/>
            <a:ext cx="4695305" cy="576064"/>
            <a:chOff x="2411760" y="1695460"/>
            <a:chExt cx="4695305" cy="576064"/>
          </a:xfrm>
        </p:grpSpPr>
        <p:pic>
          <p:nvPicPr>
            <p:cNvPr id="22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632182" y="179882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优秀员工颁奖典礼</a:t>
              </a:r>
              <a:endParaRPr lang="zh-CN" altLang="en-US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267744" y="3075806"/>
            <a:ext cx="4695305" cy="576064"/>
            <a:chOff x="2411760" y="1695460"/>
            <a:chExt cx="4695305" cy="576064"/>
          </a:xfrm>
        </p:grpSpPr>
        <p:pic>
          <p:nvPicPr>
            <p:cNvPr id="25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923926" y="1798826"/>
              <a:ext cx="1447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展望</a:t>
              </a:r>
              <a:r>
                <a:rPr lang="en-US" altLang="zh-CN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2016</a:t>
              </a:r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267744" y="3795886"/>
            <a:ext cx="4695305" cy="576064"/>
            <a:chOff x="2411760" y="1695460"/>
            <a:chExt cx="4695305" cy="576064"/>
          </a:xfrm>
        </p:grpSpPr>
        <p:pic>
          <p:nvPicPr>
            <p:cNvPr id="28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093845" y="179882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新年寄语</a:t>
              </a:r>
              <a:endParaRPr lang="zh-CN" altLang="en-US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8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47664" y="1923678"/>
            <a:ext cx="6174690" cy="757568"/>
            <a:chOff x="2411760" y="1695460"/>
            <a:chExt cx="4695305" cy="576064"/>
          </a:xfrm>
        </p:grpSpPr>
        <p:pic>
          <p:nvPicPr>
            <p:cNvPr id="11" name="Picture 2" descr="C:\Users\Administrator\Desktop\未标题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695460"/>
              <a:ext cx="4695305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31641" y="1798826"/>
              <a:ext cx="1632408" cy="39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回顾</a:t>
              </a:r>
              <a:r>
                <a:rPr lang="en-US" altLang="zh-CN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sz="2800" b="1" dirty="0" smtClean="0">
                  <a:solidFill>
                    <a:srgbClr val="FFFF00"/>
                  </a:solidFill>
                  <a:effectLst>
                    <a:outerShdw blurRad="63500" sx="102000" sy="102000" algn="ctr" rotWithShape="0">
                      <a:srgbClr val="00000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年</a:t>
              </a:r>
              <a:endParaRPr lang="zh-CN" altLang="en-US" sz="2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30719" y="2753254"/>
            <a:ext cx="440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这一年都发生了些什么？ 写一写吧？</a:t>
            </a:r>
            <a:endParaRPr lang="zh-CN" altLang="en-US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14:pan dir="u"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197642"/>
            <a:ext cx="8010394" cy="9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40509" y="1333673"/>
            <a:ext cx="526297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2015</a:t>
            </a:r>
          </a:p>
          <a:p>
            <a:pPr algn="ctr"/>
            <a:r>
              <a:rPr lang="zh-CN" altLang="en-US" sz="44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集团年销售总额突破</a:t>
            </a:r>
            <a:endParaRPr lang="en-US" altLang="zh-CN" sz="4400" b="1" dirty="0">
              <a:gradFill flip="none" rotWithShape="1">
                <a:gsLst>
                  <a:gs pos="0">
                    <a:srgbClr val="FFFFFF"/>
                  </a:gs>
                  <a:gs pos="50000">
                    <a:srgbClr val="FFFF00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2.60</a:t>
            </a:r>
            <a:r>
              <a:rPr lang="zh-CN" altLang="en-US" sz="40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万亿元</a:t>
            </a:r>
          </a:p>
        </p:txBody>
      </p:sp>
    </p:spTree>
    <p:extLst>
      <p:ext uri="{BB962C8B-B14F-4D97-AF65-F5344CB8AC3E}">
        <p14:creationId xmlns:p14="http://schemas.microsoft.com/office/powerpoint/2010/main" val="8031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01" y="3086348"/>
            <a:ext cx="1765917" cy="20500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827" y="3067298"/>
            <a:ext cx="1727124" cy="222708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197642"/>
            <a:ext cx="8010394" cy="9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3699" y="1611253"/>
            <a:ext cx="441659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今年的盈利</a:t>
            </a:r>
            <a:endParaRPr lang="en-US" altLang="zh-CN" sz="6600" b="1" dirty="0">
              <a:gradFill flip="none" rotWithShape="1">
                <a:gsLst>
                  <a:gs pos="0">
                    <a:srgbClr val="FFFFFF"/>
                  </a:gs>
                  <a:gs pos="50000">
                    <a:srgbClr val="FFFF00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44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比去年同期增长</a:t>
            </a:r>
            <a:endParaRPr lang="en-US" altLang="zh-CN" sz="4400" b="1" dirty="0">
              <a:gradFill flip="none" rotWithShape="1">
                <a:gsLst>
                  <a:gs pos="0">
                    <a:srgbClr val="FFFFFF"/>
                  </a:gs>
                  <a:gs pos="50000">
                    <a:srgbClr val="FFFF00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60%</a:t>
            </a:r>
            <a:endParaRPr lang="zh-CN" altLang="en-US" sz="4000" b="1" dirty="0">
              <a:gradFill flip="none" rotWithShape="1">
                <a:gsLst>
                  <a:gs pos="0">
                    <a:srgbClr val="FFFFFF"/>
                  </a:gs>
                  <a:gs pos="50000">
                    <a:srgbClr val="FFFF00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21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奖杯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-28054"/>
            <a:ext cx="3456384" cy="51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15" y="2199067"/>
            <a:ext cx="1335195" cy="9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77" y="2199067"/>
            <a:ext cx="1313550" cy="9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15" y="3325018"/>
            <a:ext cx="1335195" cy="9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70" y="2199067"/>
            <a:ext cx="1313550" cy="9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28" y="3317782"/>
            <a:ext cx="1335194" cy="9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70" y="3327314"/>
            <a:ext cx="1313550" cy="97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13624" y="98757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4000" b="1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所获荣誉</a:t>
            </a:r>
            <a:r>
              <a:rPr lang="en-US" altLang="zh-CN" sz="4000" b="1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  <a:latin typeface="微软雅黑" pitchFamily="34" charset="-122"/>
                <a:ea typeface="微软雅黑" pitchFamily="34" charset="-122"/>
              </a:rPr>
              <a:t>】</a:t>
            </a:r>
            <a:endParaRPr lang="zh-CN" altLang="en-US" sz="4000" b="1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5121" y="1534021"/>
            <a:ext cx="2642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</a:rPr>
              <a:t>Enterprise </a:t>
            </a:r>
            <a:r>
              <a:rPr lang="en-US" altLang="zh-CN" sz="2800" dirty="0" smtClean="0">
                <a:gradFill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</a:gradFill>
              </a:rPr>
              <a:t>honor</a:t>
            </a:r>
            <a:endParaRPr lang="zh-CN" altLang="en-US" sz="2800" b="1" dirty="0">
              <a:gradFill>
                <a:gsLst>
                  <a:gs pos="0">
                    <a:srgbClr val="FFC000"/>
                  </a:gs>
                  <a:gs pos="48000">
                    <a:srgbClr val="FFFF00">
                      <a:lumMod val="51000"/>
                      <a:lumOff val="4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Group 550"/>
          <p:cNvGrpSpPr>
            <a:grpSpLocks/>
          </p:cNvGrpSpPr>
          <p:nvPr/>
        </p:nvGrpSpPr>
        <p:grpSpPr bwMode="auto">
          <a:xfrm>
            <a:off x="6299001" y="817960"/>
            <a:ext cx="2233613" cy="2232025"/>
            <a:chOff x="295" y="3475"/>
            <a:chExt cx="1407" cy="1407"/>
          </a:xfrm>
        </p:grpSpPr>
        <p:sp>
          <p:nvSpPr>
            <p:cNvPr id="2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2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2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26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42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0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4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5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1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2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3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5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7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27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8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6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9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9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0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4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1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3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9953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CC3A7EB-7746-49EE-BE73-45967C09D10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  <p:tag name="ISPRING_PRESENTATION_TITLE" val="584fd385cba1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1061</Words>
  <Application>Microsoft Office PowerPoint</Application>
  <PresentationFormat>全屏显示(16:9)</PresentationFormat>
  <Paragraphs>180</Paragraphs>
  <Slides>30</Slides>
  <Notes>30</Notes>
  <HiddenSlides>0</HiddenSlides>
  <MMClips>13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单击此处添加标题内容</vt:lpstr>
      <vt:lpstr>单击此处添加标题内容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点击此处添加标题</vt:lpstr>
      <vt:lpstr>点击此处添加标题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584fd385cba12</dc:title>
  <cp:lastModifiedBy>User</cp:lastModifiedBy>
  <cp:revision>3</cp:revision>
  <dcterms:created xsi:type="dcterms:W3CDTF">2015-01-23T14:00:04Z</dcterms:created>
  <dcterms:modified xsi:type="dcterms:W3CDTF">2017-08-03T08:20:48Z</dcterms:modified>
</cp:coreProperties>
</file>